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  <p:sldMasterId id="2147483732" r:id="rId2"/>
    <p:sldMasterId id="2147483733" r:id="rId3"/>
    <p:sldMasterId id="2147483734" r:id="rId4"/>
    <p:sldMasterId id="2147483735" r:id="rId5"/>
  </p:sldMasterIdLst>
  <p:sldIdLst>
    <p:sldId id="256" r:id="rId6"/>
    <p:sldId id="480" r:id="rId7"/>
    <p:sldId id="481" r:id="rId8"/>
    <p:sldId id="275" r:id="rId9"/>
    <p:sldId id="290" r:id="rId10"/>
    <p:sldId id="482" r:id="rId11"/>
    <p:sldId id="279" r:id="rId12"/>
    <p:sldId id="483" r:id="rId13"/>
    <p:sldId id="280" r:id="rId14"/>
    <p:sldId id="281" r:id="rId15"/>
    <p:sldId id="324" r:id="rId16"/>
    <p:sldId id="485" r:id="rId17"/>
    <p:sldId id="484" r:id="rId18"/>
    <p:sldId id="282" r:id="rId19"/>
    <p:sldId id="283" r:id="rId20"/>
    <p:sldId id="284" r:id="rId21"/>
    <p:sldId id="487" r:id="rId22"/>
    <p:sldId id="285" r:id="rId23"/>
    <p:sldId id="286" r:id="rId24"/>
    <p:sldId id="486" r:id="rId25"/>
    <p:sldId id="263" r:id="rId26"/>
    <p:sldId id="287" r:id="rId27"/>
    <p:sldId id="262" r:id="rId28"/>
    <p:sldId id="488" r:id="rId29"/>
    <p:sldId id="489" r:id="rId30"/>
    <p:sldId id="288" r:id="rId31"/>
    <p:sldId id="267" r:id="rId32"/>
    <p:sldId id="289" r:id="rId33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8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87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D0187-D220-4ED7-B113-6A8830DA10FC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A8C88-DB0D-4DE9-B188-2E391D2813D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8889D-C9A7-4EEE-864C-F99B079B78A7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C4286-D6D1-47E4-A820-E268D6D3125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E86C65-AFAA-4565-B596-3699BD4D28E2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ECCF6-1F40-4E7E-BC47-D7FBCB9713F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D1613B-6131-47AA-AC6B-B4CFA205D4A2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78C1E-69EF-43D6-94AC-AB5C7575B50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2DABA8-F173-4265-B232-6DAA7ACC150D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BB56D-303F-4AA5-B792-D301821DBF6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3453A-AB02-418B-AB0C-3A57B3DEFB59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75734-8725-4234-8B25-14CECE5AFF7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D585D1-FA3F-43F3-A32F-167210413066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D2CB0-6E24-46A0-87A4-0090A66C56F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B898AB-4AB5-4CCB-8227-5EAC377C6AC1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50FD2-3AEA-49A3-A145-9ED5A392AF8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4E88DD-5213-4D22-8152-B0D25603E4F3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745E5-5273-44DB-9333-1704A648227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3042E9-D8D0-47E7-B580-4D8EC96223B5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4A07D-0B9A-44CB-B3C6-EDF99D31AA1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DE57B-9AAD-40EF-AE9A-927D7C704D69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82EE9-0D9D-4E01-9D23-AC8F2FCC660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91893E-A33B-4355-98DF-656BEA2DAE10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7E12E-7F1B-4E6F-BBCA-6E90B739D1B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89FE56-04DA-4FE4-8196-5F2AB8A5B97B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3802-5B62-42F7-B5E8-D1BB0BA4938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8FAC73-E2A2-4FED-8401-31E907EA7326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50BA3-09E5-4DA5-8E29-9AFE4E3A97B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3A6B3C-C6B6-4E92-8793-B1E75023B397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F879-E8B1-4B83-BDB6-4BFF51D620C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ABB6DA-45CB-4E4B-90B5-9C59CD56AB40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FBD71-DE5D-4A56-A5FE-1A072B461CA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E0FDE-EC64-41CF-95AC-788B41A6CBB8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87D70-3AFF-4263-8556-E7DDE5FA4AF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F8BF78-EBBC-4467-8E42-A838E761D1E7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B6ADA-3ACF-4E3A-8480-A74680BD82C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73F888-A41C-4C91-978B-54576EB80FC4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A8125-4935-4BC7-B2EE-43F9917FC6A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C987A2-0EDA-4777-851D-64529DB51BE4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100E7-75E5-4EF7-A1D8-1A7616E0B33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C2DBE3-171E-444C-9ACB-ABB792428C40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8DE4F-00A4-48DB-BB53-CE1869D10ED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BECDC7-6FA8-4D8C-A597-AD22272ED867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367DF-180A-4DDD-8DCC-8D83613A448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521622-2926-4545-BD24-750ABD1A437D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ABFDD-2F31-4CFD-9F14-0230DB36F49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1C5564-267E-4BD9-B4C5-FFF1C4916486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40471-08FF-4FE6-A8C6-1D36A512217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4868BB-7585-449A-8D67-AE9190245A19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885E3-4BA4-405A-A274-ABE361B435E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466ED1-5691-49AE-B11E-C5CF9C776327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8CFAB-9D22-467E-A694-6B91B68BCDE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846DB1-1201-41A6-B8B3-413D1C144B4D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BC217-C7A0-4256-8492-A091099665A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E784B8-3E6E-4D8F-8403-0416C34A3ACC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4DD1A-CD28-4C74-88CF-892D498F2E5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5FAB52-6BC1-4D01-B453-946E0A3E8CA3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16A64-EF2D-4F60-AC12-8555071E477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4B7A2B-7322-4C02-8446-2EC75651E2DF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006A4-0416-4FB0-94BD-D93C1989393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26EF02-B315-4917-BCB4-4513C6FBD135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6847E-8234-4DFF-81FB-1AE417DD9DC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DF0CD9-E16D-48AB-AAB4-409A1BBCE8CB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161C0-03F7-495E-8243-3308118E5EA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A57C2B-2C6E-4CF1-A5D8-29C865F1A0AD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4F943-7CC2-44B9-9829-123FED6C51F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BBAA9D-5B36-4112-BD3A-9EEBA8CAB214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830EA-6107-485B-92BA-B128243B9AC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967C3F-1A3B-4F18-9DD3-3815924DFA09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5EC85-AF87-4173-A2DA-F09A64B7AFF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5579A-29DC-4C12-8200-F891529EC292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EA737-6FC0-43C5-A0EA-7A1A416B3EB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5F282D-2117-4805-A36E-B2F7459AC145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8D053-DC03-4668-BB1E-0A45EFAB64F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A81455-8B96-4BF4-851C-98532CC27D5C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92541-2F13-4FF4-B1BF-AE0E4DF2314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18CB6B-7748-4545-B99A-76D1B0577393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B278-0064-4A41-8F1C-95450370D63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44F96C-FF8B-4E89-B731-EA23CF061EE9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DA33C-9FC8-4A9B-89D6-7B57E12E777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7388A8-5023-473D-8974-BA31D225D595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177A3-3780-4C91-98D7-3E3910244F1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0ECE45-AD26-4D0B-8E6C-B59AC292322E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7DEF2-B1B3-46D5-B17A-1043C4CFEAD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25043A-99C8-41C3-BB72-2410D98D1FF6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1FE6C-9038-46C9-86E2-D52D83E880D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E51192-FB26-4765-8175-1705EE16AC8D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E56B0-FFD1-472A-A874-7C5A57EA367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DB1026-A6D3-408A-A90F-D60C27608F27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F1672-F340-4B72-AFF6-60754215C1D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BA07EF-946F-4571-9963-031018810F44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A2B74-87B4-474D-977E-861C94CBC76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14E444-7DE8-4D14-AA88-11FC4F7A9271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EE106-6587-488D-A91E-F0FBF86BFFC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7DBA91-2147-4D06-A752-D97EBA7F4C42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6D22F-7350-4D79-AAD9-CAECC16894D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5E5A7C-24E7-4B56-8DDD-D42C51565C04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5A562-45B5-4A36-978F-73765B4EDE2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C54660-BAE5-4E1C-9F47-3C0A8AC7AE2F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9AC66-F6F3-48B4-A992-A5C74DC75C7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E3F85F-78E3-4588-AA82-A6B459BF332A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64A81-4C7F-40A2-BC6C-0B5887FC1C3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7CDBB4-51C7-434F-99BA-65873AC807B4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D5B5-5EA6-4E82-B180-82517F615AC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FE1708-5883-48F5-A17F-48039A50E71C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F67F2-C44A-4E4F-9BED-FC0AD4BBDD9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D0B576-DCDD-4D70-B85D-726ED8C1CBAB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2DB50-DBE8-46C9-8F05-583774A4BC5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DE6623-6484-44E5-9FE6-6E65C18CEAEA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848D2-7290-4334-9B67-C1E2F40BCB4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1028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030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31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1032" name="Date Placeholder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A5D6F1B5-C055-4A71-9F31-7C387F4A762C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1033" name="Footer Placeholder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2E0E64D6-E34C-488E-96DE-9C56D7002346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2051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2" name="Rounded Rectangle 10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054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2055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2056" name="Date Placeholder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72C2CEE3-79D3-4E60-8B12-BAA5D339509E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2057" name="Footer Placeholder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58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CD346D22-B325-4D1E-BD9C-42FCBD7D3F61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3075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76" name="Rounded Rectangle 10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3078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3079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308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25DEA6B4-4457-401F-8BAF-FA72462CFBD1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308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8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FEB09E7B-4238-4DBC-8482-9D1D0071589A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4099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4100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4101" name="Date Placeholder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C0C868B5-0EDB-4336-8443-B57F772FD9B3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4102" name="Footer Placeholder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03" name="Slide Number Placeholder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8A1C8E69-D63E-4CAA-816E-130EC19E8963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123" name="Round Single Corner Rectangle 10"/>
          <p:cNvSpPr>
            <a:spLocks noChangeArrowheads="1"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>
              <a:gd name="T0" fmla="*/ 1162050 w 2324100"/>
              <a:gd name="T1" fmla="*/ 0 h 4343400"/>
              <a:gd name="T2" fmla="*/ 0 w 2324100"/>
              <a:gd name="T3" fmla="*/ 2171700 h 4343400"/>
              <a:gd name="T4" fmla="*/ 1162050 w 2324100"/>
              <a:gd name="T5" fmla="*/ 4343400 h 4343400"/>
              <a:gd name="T6" fmla="*/ 2324100 w 2324100"/>
              <a:gd name="T7" fmla="*/ 2171700 h 43434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324100"/>
              <a:gd name="T13" fmla="*/ 0 h 4343400"/>
              <a:gd name="T14" fmla="*/ 2305394 w 2324100"/>
              <a:gd name="T15" fmla="*/ 4343400 h 4343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lnTo>
                  <a:pt x="2260233" y="0"/>
                </a:lnTo>
                <a:cubicBezTo>
                  <a:pt x="2295506" y="0"/>
                  <a:pt x="2324100" y="28593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124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5125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5126" name="Date Placeholder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7C6D7F2E-DA83-4FF0-A227-61D519699329}" type="datetimeFigureOut">
              <a:rPr lang="sr-Latn-CS"/>
              <a:pPr/>
              <a:t>19.3.2024.</a:t>
            </a:fld>
            <a:endParaRPr lang="sr-Latn-CS"/>
          </a:p>
        </p:txBody>
      </p:sp>
      <p:sp>
        <p:nvSpPr>
          <p:cNvPr id="5127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128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BDDFB979-2271-40C8-B587-5E4908A222D9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>
          <a:xfrm>
            <a:off x="722313" y="1820863"/>
            <a:ext cx="7772400" cy="960065"/>
          </a:xfrm>
        </p:spPr>
        <p:txBody>
          <a:bodyPr lIns="45720" rIns="45720"/>
          <a:lstStyle/>
          <a:p>
            <a:pPr algn="ctr" eaLnBrk="1" hangingPunct="1"/>
            <a:r>
              <a:rPr lang="en-US" altLang="en-US" sz="4500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PHARYNX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 l="7788" t="6480" r="37537" b="39954"/>
          <a:stretch>
            <a:fillRect/>
          </a:stretch>
        </p:blipFill>
        <p:spPr bwMode="auto">
          <a:xfrm>
            <a:off x="2714625" y="3571875"/>
            <a:ext cx="3998913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806840" y="1412776"/>
            <a:ext cx="43576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0163" y="96837"/>
            <a:ext cx="508952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40" name="TextBox 8"/>
          <p:cNvSpPr txBox="1">
            <a:spLocks noChangeArrowheads="1"/>
          </p:cNvSpPr>
          <p:nvPr/>
        </p:nvSpPr>
        <p:spPr bwMode="auto">
          <a:xfrm>
            <a:off x="179512" y="1052736"/>
            <a:ext cx="719139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000" dirty="0">
                <a:latin typeface="Book Antiqua" pitchFamily="18" charset="0"/>
              </a:rPr>
              <a:t>* Behind the oral cavity</a:t>
            </a:r>
            <a:r>
              <a:rPr lang="en-US" altLang="en-US" sz="2000" dirty="0">
                <a:latin typeface="Book Antiqua" pitchFamily="18" charset="0"/>
              </a:rPr>
              <a:t>, </a:t>
            </a:r>
            <a:r>
              <a:rPr lang="en-GB" altLang="en-US" sz="2000" dirty="0">
                <a:latin typeface="Book Antiqua" pitchFamily="18" charset="0"/>
              </a:rPr>
              <a:t>with whom it communicates through</a:t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   isthmus of </a:t>
            </a:r>
            <a:r>
              <a:rPr lang="en-US" altLang="en-US" sz="2000" dirty="0" err="1">
                <a:latin typeface="Book Antiqua" pitchFamily="18" charset="0"/>
              </a:rPr>
              <a:t>fauces</a:t>
            </a:r>
            <a:r>
              <a:rPr lang="en-US" altLang="en-US" sz="2000" dirty="0">
                <a:latin typeface="Book Antiqua" pitchFamily="18" charset="0"/>
              </a:rPr>
              <a:t> (isthmus </a:t>
            </a:r>
            <a:r>
              <a:rPr lang="en-US" altLang="en-US" sz="2000" dirty="0" err="1">
                <a:latin typeface="Book Antiqua" pitchFamily="18" charset="0"/>
              </a:rPr>
              <a:t>faucium</a:t>
            </a:r>
            <a:r>
              <a:rPr lang="en-US" altLang="en-US" sz="2000" dirty="0">
                <a:latin typeface="Book Antiqua" pitchFamily="18" charset="0"/>
              </a:rPr>
              <a:t>)</a:t>
            </a:r>
          </a:p>
          <a:p>
            <a:r>
              <a:rPr lang="en-US" altLang="en-US" sz="2000" dirty="0">
                <a:latin typeface="Book Antiqua" pitchFamily="18" charset="0"/>
              </a:rPr>
              <a:t>* Has digestive function</a:t>
            </a:r>
          </a:p>
          <a:p>
            <a:endParaRPr lang="en-US" altLang="en-US" sz="2000" dirty="0">
              <a:latin typeface="Book Antiqua" pitchFamily="18" charset="0"/>
            </a:endParaRPr>
          </a:p>
          <a:p>
            <a:endParaRPr lang="en-US" altLang="en-US" sz="2000" dirty="0">
              <a:latin typeface="Book Antiqua" pitchFamily="18" charset="0"/>
            </a:endParaRPr>
          </a:p>
          <a:p>
            <a:r>
              <a:rPr lang="en-GB" altLang="en-US" sz="2000" b="1" u="sng" dirty="0">
                <a:latin typeface="Book Antiqua" pitchFamily="18" charset="0"/>
              </a:rPr>
              <a:t>Borders</a:t>
            </a:r>
            <a:r>
              <a:rPr lang="en-US" altLang="en-US" sz="2000" b="1" u="sng" dirty="0">
                <a:latin typeface="Book Antiqua" pitchFamily="18" charset="0"/>
              </a:rPr>
              <a:t>:</a:t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- </a:t>
            </a:r>
            <a:r>
              <a:rPr lang="en-GB" altLang="en-US" sz="2000" b="1" dirty="0">
                <a:latin typeface="Book Antiqua" pitchFamily="18" charset="0"/>
              </a:rPr>
              <a:t>superior</a:t>
            </a:r>
            <a:r>
              <a:rPr lang="en-US" altLang="en-US" sz="2000" b="1" dirty="0">
                <a:latin typeface="Book Antiqua" pitchFamily="18" charset="0"/>
              </a:rPr>
              <a:t>:</a:t>
            </a:r>
            <a:r>
              <a:rPr lang="en-US" altLang="en-US" sz="2000" dirty="0">
                <a:latin typeface="Book Antiqua" pitchFamily="18" charset="0"/>
              </a:rPr>
              <a:t> - </a:t>
            </a:r>
            <a:r>
              <a:rPr lang="en-GB" altLang="en-US" sz="2000" dirty="0">
                <a:latin typeface="Book Antiqua" pitchFamily="18" charset="0"/>
              </a:rPr>
              <a:t>soft plate</a:t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- </a:t>
            </a:r>
            <a:r>
              <a:rPr lang="en-GB" altLang="en-US" sz="2000" b="1" dirty="0">
                <a:latin typeface="Book Antiqua" pitchFamily="18" charset="0"/>
              </a:rPr>
              <a:t>anterior</a:t>
            </a:r>
            <a:r>
              <a:rPr lang="en-US" altLang="en-US" sz="2000" b="1" dirty="0">
                <a:latin typeface="Book Antiqua" pitchFamily="18" charset="0"/>
              </a:rPr>
              <a:t>: </a:t>
            </a:r>
            <a:r>
              <a:rPr lang="en-US" altLang="en-US" sz="2000" dirty="0">
                <a:latin typeface="Book Antiqua" pitchFamily="18" charset="0"/>
              </a:rPr>
              <a:t>- isthmus </a:t>
            </a:r>
            <a:r>
              <a:rPr lang="en-US" altLang="en-US" sz="2000" dirty="0" err="1">
                <a:latin typeface="Book Antiqua" pitchFamily="18" charset="0"/>
              </a:rPr>
              <a:t>faucium</a:t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- </a:t>
            </a:r>
            <a:r>
              <a:rPr lang="en-GB" altLang="en-US" sz="2000" b="1" dirty="0">
                <a:latin typeface="Book Antiqua" pitchFamily="18" charset="0"/>
              </a:rPr>
              <a:t>inferior</a:t>
            </a:r>
            <a:r>
              <a:rPr lang="en-US" altLang="en-US" sz="2000" b="1" dirty="0">
                <a:latin typeface="Book Antiqua" pitchFamily="18" charset="0"/>
              </a:rPr>
              <a:t>: - </a:t>
            </a:r>
            <a:r>
              <a:rPr lang="en-GB" altLang="en-US" sz="2000" dirty="0">
                <a:latin typeface="Book Antiqua" pitchFamily="18" charset="0"/>
              </a:rPr>
              <a:t>base of tongue – root</a:t>
            </a:r>
            <a:br>
              <a:rPr lang="en-GB" altLang="en-US" sz="2000" dirty="0">
                <a:latin typeface="Book Antiqua" pitchFamily="18" charset="0"/>
              </a:rPr>
            </a:br>
            <a:r>
              <a:rPr lang="en-GB" altLang="en-US" sz="2000" dirty="0">
                <a:latin typeface="Book Antiqua" pitchFamily="18" charset="0"/>
              </a:rPr>
              <a:t>                  - superior border of epiglottis</a:t>
            </a:r>
            <a:br>
              <a:rPr lang="en-GB" altLang="en-US" sz="2000" dirty="0">
                <a:latin typeface="Book Antiqua" pitchFamily="18" charset="0"/>
              </a:rPr>
            </a:br>
            <a:r>
              <a:rPr lang="en-GB" altLang="en-US" sz="2000" dirty="0">
                <a:latin typeface="Book Antiqua" pitchFamily="18" charset="0"/>
              </a:rPr>
              <a:t>                  (</a:t>
            </a:r>
            <a:r>
              <a:rPr lang="en-GB" altLang="en-US" sz="2000" dirty="0" err="1">
                <a:latin typeface="Book Antiqua" pitchFamily="18" charset="0"/>
              </a:rPr>
              <a:t>superoanterior</a:t>
            </a:r>
            <a:r>
              <a:rPr lang="en-GB" altLang="en-US" sz="2000" dirty="0">
                <a:latin typeface="Book Antiqua" pitchFamily="18" charset="0"/>
              </a:rPr>
              <a:t> part of larynx)</a:t>
            </a:r>
            <a:br>
              <a:rPr lang="en-US" altLang="en-US" sz="2000" dirty="0">
                <a:latin typeface="Book Antiqua" pitchFamily="18" charset="0"/>
              </a:rPr>
            </a:br>
            <a:br>
              <a:rPr lang="en-US" altLang="en-US" sz="2000" dirty="0">
                <a:latin typeface="Book Antiqua" pitchFamily="18" charset="0"/>
              </a:rPr>
            </a:br>
            <a:r>
              <a:rPr lang="en-GB" altLang="en-US" sz="2000" b="1" u="sng" dirty="0">
                <a:latin typeface="Book Antiqua" pitchFamily="18" charset="0"/>
              </a:rPr>
              <a:t>Walls</a:t>
            </a:r>
            <a:r>
              <a:rPr lang="en-US" altLang="en-US" sz="2000" b="1" u="sng" dirty="0">
                <a:latin typeface="Book Antiqua" pitchFamily="18" charset="0"/>
              </a:rPr>
              <a:t>:</a:t>
            </a:r>
            <a:br>
              <a:rPr lang="en-US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- </a:t>
            </a:r>
            <a:r>
              <a:rPr lang="en-GB" altLang="en-US" sz="2000" b="1" dirty="0">
                <a:latin typeface="Book Antiqua" pitchFamily="18" charset="0"/>
              </a:rPr>
              <a:t>posterior wall </a:t>
            </a:r>
            <a:r>
              <a:rPr lang="en-US" altLang="en-US" sz="2000" dirty="0">
                <a:latin typeface="Book Antiqua" pitchFamily="18" charset="0"/>
              </a:rPr>
              <a:t>– </a:t>
            </a:r>
            <a:r>
              <a:rPr lang="en-GB" altLang="en-US" sz="2000" dirty="0">
                <a:latin typeface="Book Antiqua" pitchFamily="18" charset="0"/>
              </a:rPr>
              <a:t>in front of the bodies</a:t>
            </a:r>
            <a:br>
              <a:rPr lang="en-GB" altLang="en-US" sz="2000" dirty="0">
                <a:latin typeface="Book Antiqua" pitchFamily="18" charset="0"/>
              </a:rPr>
            </a:br>
            <a:r>
              <a:rPr lang="en-GB" altLang="en-US" sz="2000" dirty="0">
                <a:latin typeface="Book Antiqua" pitchFamily="18" charset="0"/>
              </a:rPr>
              <a:t>              of C2 and C3 cervical vertebra</a:t>
            </a:r>
            <a:br>
              <a:rPr lang="en-GB" altLang="en-US" sz="2000" dirty="0">
                <a:latin typeface="Book Antiqua" pitchFamily="18" charset="0"/>
              </a:rPr>
            </a:br>
            <a:r>
              <a:rPr lang="en-US" altLang="en-US" sz="2000" dirty="0">
                <a:latin typeface="Book Antiqua" pitchFamily="18" charset="0"/>
              </a:rPr>
              <a:t>- </a:t>
            </a:r>
            <a:r>
              <a:rPr lang="en-GB" altLang="en-US" sz="2000" b="1" dirty="0">
                <a:latin typeface="Book Antiqua" pitchFamily="18" charset="0"/>
              </a:rPr>
              <a:t>2 lateral walls</a:t>
            </a:r>
            <a:br>
              <a:rPr lang="en-US" altLang="en-US" sz="2000" dirty="0">
                <a:latin typeface="Book Antiqua" pitchFamily="18" charset="0"/>
              </a:rPr>
            </a:br>
            <a:br>
              <a:rPr lang="en-US" altLang="en-US" sz="2000" dirty="0">
                <a:latin typeface="Book Antiqua" pitchFamily="18" charset="0"/>
              </a:rPr>
            </a:br>
            <a:br>
              <a:rPr lang="en-US" altLang="en-US" sz="1000" dirty="0">
                <a:latin typeface="Book Antiqua" pitchFamily="18" charset="0"/>
              </a:rPr>
            </a:br>
            <a:r>
              <a:rPr lang="en-US" altLang="en-US" sz="1000" dirty="0">
                <a:latin typeface="Book Antiqua" pitchFamily="18" charset="0"/>
              </a:rPr>
              <a:t>v</a:t>
            </a:r>
            <a:endParaRPr lang="en-US" altLang="en-US" dirty="0">
              <a:latin typeface="Book Antiqua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A38278-976C-EA05-910D-F560B348CF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67"/>
          <a:stretch/>
        </p:blipFill>
        <p:spPr>
          <a:xfrm>
            <a:off x="4934590" y="4379581"/>
            <a:ext cx="4102188" cy="238158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2">
            <a:extLst>
              <a:ext uri="{FF2B5EF4-FFF2-40B4-BE49-F238E27FC236}">
                <a16:creationId xmlns:a16="http://schemas.microsoft.com/office/drawing/2014/main" id="{AD5D392D-3C0B-C442-5693-EC308779E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7539" r="37537" b="37549"/>
          <a:stretch>
            <a:fillRect/>
          </a:stretch>
        </p:blipFill>
        <p:spPr bwMode="auto">
          <a:xfrm>
            <a:off x="5108320" y="3946248"/>
            <a:ext cx="3877060" cy="291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Rectangle 1">
            <a:extLst>
              <a:ext uri="{FF2B5EF4-FFF2-40B4-BE49-F238E27FC236}">
                <a16:creationId xmlns:a16="http://schemas.microsoft.com/office/drawing/2014/main" id="{3BCE150C-119E-60EA-00DB-6FF93ACE3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44" y="709589"/>
            <a:ext cx="8572500" cy="336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-"/>
            </a:pP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it is the posterior opening of oral cavity</a:t>
            </a:r>
            <a:r>
              <a:rPr lang="sr-Latn-CS" altLang="en-US" dirty="0">
                <a:latin typeface="Book Antiqua" panose="02040602050305030304" pitchFamily="18" charset="0"/>
              </a:rPr>
              <a:t>,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for communication with pharyngeal cavity</a:t>
            </a:r>
            <a:r>
              <a:rPr lang="sr-Latn-CS" altLang="en-US" dirty="0">
                <a:latin typeface="Book Antiqua" panose="0204060205030503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-"/>
            </a:pP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>
                <a:latin typeface="Book Antiqua" panose="02040602050305030304" pitchFamily="18" charset="0"/>
              </a:rPr>
              <a:t>its shape is changing with contractions of muscles of palate, tongue and pharynx</a:t>
            </a:r>
            <a:br>
              <a:rPr lang="sr-Latn-CS" altLang="en-US" dirty="0">
                <a:latin typeface="Book Antiqua" panose="02040602050305030304" pitchFamily="18" charset="0"/>
              </a:rPr>
            </a:b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u="sng" dirty="0">
                <a:latin typeface="Book Antiqua" panose="02040602050305030304" pitchFamily="18" charset="0"/>
              </a:rPr>
              <a:t>Superior border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posterior border of soft palate with uvula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u="sng" dirty="0">
                <a:latin typeface="Book Antiqua" panose="02040602050305030304" pitchFamily="18" charset="0"/>
              </a:rPr>
              <a:t>Inferior border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sr-Latn-CS" altLang="en-US" dirty="0" err="1">
                <a:latin typeface="Book Antiqua" panose="02040602050305030304" pitchFamily="18" charset="0"/>
              </a:rPr>
              <a:t>dorsum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linguae</a:t>
            </a:r>
            <a:r>
              <a:rPr lang="en-GB" altLang="en-US" dirty="0">
                <a:latin typeface="Book Antiqua" panose="02040602050305030304" pitchFamily="18" charset="0"/>
              </a:rPr>
              <a:t> of posterior tongue (root)</a:t>
            </a: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u="sng" dirty="0">
                <a:latin typeface="Book Antiqua" panose="02040602050305030304" pitchFamily="18" charset="0"/>
              </a:rPr>
              <a:t>Lateral borders</a:t>
            </a:r>
            <a:r>
              <a:rPr lang="sr-Latn-CS" altLang="en-US" dirty="0">
                <a:latin typeface="Book Antiqua" panose="02040602050305030304" pitchFamily="18" charset="0"/>
              </a:rPr>
              <a:t>: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palatoglossal arch (</a:t>
            </a:r>
            <a:r>
              <a:rPr lang="sr-Latn-CS" altLang="en-US" dirty="0" err="1">
                <a:latin typeface="Book Antiqua" panose="02040602050305030304" pitchFamily="18" charset="0"/>
              </a:rPr>
              <a:t>arcus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palatoglossus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palatopharyngeal arch (</a:t>
            </a:r>
            <a:r>
              <a:rPr lang="sr-Latn-CS" altLang="en-US" dirty="0" err="1">
                <a:latin typeface="Book Antiqua" panose="02040602050305030304" pitchFamily="18" charset="0"/>
              </a:rPr>
              <a:t>arcus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palatopharyngeus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</a:t>
            </a:r>
            <a:r>
              <a:rPr lang="en-GB" altLang="en-US" dirty="0">
                <a:latin typeface="Book Antiqua" panose="02040602050305030304" pitchFamily="18" charset="0"/>
              </a:rPr>
              <a:t>between arches: tonsillar fossa (sinus) (</a:t>
            </a:r>
            <a:r>
              <a:rPr lang="sr-Latn-CS" altLang="en-US" dirty="0" err="1">
                <a:latin typeface="Book Antiqua" panose="02040602050305030304" pitchFamily="18" charset="0"/>
              </a:rPr>
              <a:t>fossa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err="1">
                <a:latin typeface="Book Antiqua" panose="02040602050305030304" pitchFamily="18" charset="0"/>
              </a:rPr>
              <a:t>tonsilaris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br>
              <a:rPr lang="en-GB" altLang="en-US" dirty="0">
                <a:latin typeface="Book Antiqua" panose="02040602050305030304" pitchFamily="18" charset="0"/>
              </a:rPr>
            </a:br>
            <a:r>
              <a:rPr lang="en-GB" altLang="en-US" dirty="0">
                <a:latin typeface="Book Antiqua" panose="02040602050305030304" pitchFamily="18" charset="0"/>
              </a:rPr>
              <a:t>    with palatine tonsil (</a:t>
            </a:r>
            <a:r>
              <a:rPr lang="sr-Latn-CS" altLang="en-US" dirty="0" err="1">
                <a:latin typeface="Book Antiqua" panose="02040602050305030304" pitchFamily="18" charset="0"/>
              </a:rPr>
              <a:t>tonsilla</a:t>
            </a:r>
            <a:r>
              <a:rPr lang="sr-Latn-CS" altLang="en-US" dirty="0">
                <a:latin typeface="Book Antiqua" panose="02040602050305030304" pitchFamily="18" charset="0"/>
              </a:rPr>
              <a:t> palatina 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endParaRPr lang="sr-Latn-CS" altLang="en-US" dirty="0">
              <a:latin typeface="Book Antiqua" panose="0204060205030503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388DC0-1CBE-48C2-6CD0-8ABBC49056F1}"/>
              </a:ext>
            </a:extLst>
          </p:cNvPr>
          <p:cNvSpPr/>
          <p:nvPr/>
        </p:nvSpPr>
        <p:spPr>
          <a:xfrm>
            <a:off x="71422" y="170980"/>
            <a:ext cx="9001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Isthmus of </a:t>
            </a:r>
            <a:r>
              <a:rPr lang="en-GB" sz="32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fauces</a:t>
            </a: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(oropharyngeal isthmus or </a:t>
            </a:r>
            <a:b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</a:b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                                                     isthmus </a:t>
            </a:r>
            <a:r>
              <a:rPr lang="en-GB" sz="3200" b="1" dirty="0" err="1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faucium</a:t>
            </a:r>
            <a:r>
              <a:rPr lang="en-GB" sz="3200" b="1" dirty="0">
                <a:ln>
                  <a:solidFill>
                    <a:schemeClr val="accent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Book Antiqua" panose="02040602050305030304" pitchFamily="18" charset="0"/>
                <a:cs typeface="+mn-cs"/>
              </a:rPr>
              <a:t>)</a:t>
            </a:r>
            <a:endParaRPr lang="sr-Latn-CS" sz="3200" b="1" dirty="0">
              <a:ln>
                <a:solidFill>
                  <a:schemeClr val="accent1"/>
                </a:solidFill>
              </a:ln>
              <a:solidFill>
                <a:schemeClr val="accent2">
                  <a:lumMod val="50000"/>
                </a:schemeClr>
              </a:solidFill>
              <a:latin typeface="Book Antiqua" panose="02040602050305030304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TextBox 2">
            <a:extLst>
              <a:ext uri="{FF2B5EF4-FFF2-40B4-BE49-F238E27FC236}">
                <a16:creationId xmlns:a16="http://schemas.microsoft.com/office/drawing/2014/main" id="{3253A89E-CD73-3D44-C35C-F76F8CD8638C}"/>
              </a:ext>
            </a:extLst>
          </p:cNvPr>
          <p:cNvSpPr txBox="1"/>
          <p:nvPr/>
        </p:nvSpPr>
        <p:spPr>
          <a:xfrm>
            <a:off x="107504" y="69269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Book Antiqua" panose="02040602050305030304" pitchFamily="18" charset="0"/>
              </a:rPr>
              <a:t>* The palatine tonsils </a:t>
            </a:r>
            <a:r>
              <a:rPr lang="en-GB" dirty="0">
                <a:latin typeface="Book Antiqua" panose="02040602050305030304" pitchFamily="18" charset="0"/>
              </a:rPr>
              <a:t>are collections of lymphoid tissue on each side of the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oropharynx in the interval between the palatine arches </a:t>
            </a:r>
            <a:r>
              <a:rPr lang="en-GB" b="1" dirty="0">
                <a:latin typeface="Book Antiqua" panose="02040602050305030304" pitchFamily="18" charset="0"/>
              </a:rPr>
              <a:t>tonsillar sinus (fossa)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E341782-7AB2-8CCB-DD58-6B2172526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1628800"/>
            <a:ext cx="8572500" cy="507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sr-Latn-CS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b="1" i="1" u="sng" dirty="0">
                <a:latin typeface="Book Antiqua" panose="02040602050305030304" pitchFamily="18" charset="0"/>
              </a:rPr>
              <a:t>Blood vessels and nerves of</a:t>
            </a:r>
            <a:r>
              <a:rPr lang="sr-Latn-CS" altLang="en-US" b="1" i="1" u="sng" dirty="0">
                <a:latin typeface="Book Antiqua" panose="02040602050305030304" pitchFamily="18" charset="0"/>
              </a:rPr>
              <a:t> palatine</a:t>
            </a:r>
            <a:r>
              <a:rPr lang="en-GB" altLang="en-US" b="1" i="1" u="sng" dirty="0">
                <a:latin typeface="Book Antiqua" panose="02040602050305030304" pitchFamily="18" charset="0"/>
              </a:rPr>
              <a:t> tonsil</a:t>
            </a:r>
            <a:r>
              <a:rPr lang="sr-Latn-CS" altLang="en-US" dirty="0">
                <a:latin typeface="Book Antiqua" panose="02040602050305030304" pitchFamily="18" charset="0"/>
              </a:rPr>
              <a:t>: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>
                <a:latin typeface="Book Antiqua" panose="02040602050305030304" pitchFamily="18" charset="0"/>
              </a:rPr>
              <a:t>A</a:t>
            </a:r>
            <a:r>
              <a:rPr lang="en-GB" altLang="en-US" b="1" dirty="0" err="1">
                <a:latin typeface="Book Antiqua" panose="02040602050305030304" pitchFamily="18" charset="0"/>
              </a:rPr>
              <a:t>rteries</a:t>
            </a:r>
            <a:r>
              <a:rPr lang="sr-Latn-CS" altLang="en-US" b="1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- a. palatina </a:t>
            </a:r>
            <a:r>
              <a:rPr lang="sr-Latn-CS" altLang="en-US" dirty="0" err="1">
                <a:latin typeface="Book Antiqua" panose="02040602050305030304" pitchFamily="18" charset="0"/>
              </a:rPr>
              <a:t>ascendens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  - a. </a:t>
            </a:r>
            <a:r>
              <a:rPr lang="sr-Latn-CS" altLang="en-US" dirty="0" err="1">
                <a:latin typeface="Book Antiqua" panose="02040602050305030304" pitchFamily="18" charset="0"/>
              </a:rPr>
              <a:t>linguales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sr-Latn-CS" altLang="en-US" dirty="0" err="1">
                <a:latin typeface="Book Antiqua" panose="02040602050305030304" pitchFamily="18" charset="0"/>
              </a:rPr>
              <a:t>rr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dorsales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linguae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  - a. </a:t>
            </a:r>
            <a:r>
              <a:rPr lang="sr-Latn-CS" altLang="en-US" dirty="0" err="1">
                <a:latin typeface="Book Antiqua" panose="02040602050305030304" pitchFamily="18" charset="0"/>
              </a:rPr>
              <a:t>pharyngea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ascendens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	  - </a:t>
            </a:r>
            <a:r>
              <a:rPr lang="sr-Latn-CS" altLang="en-US" dirty="0" err="1">
                <a:latin typeface="Book Antiqua" panose="02040602050305030304" pitchFamily="18" charset="0"/>
              </a:rPr>
              <a:t>aa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palatinae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minores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b="1" dirty="0" err="1">
                <a:latin typeface="Book Antiqua" panose="02040602050305030304" pitchFamily="18" charset="0"/>
              </a:rPr>
              <a:t>Ve</a:t>
            </a:r>
            <a:r>
              <a:rPr lang="en-GB" altLang="en-US" b="1" dirty="0">
                <a:latin typeface="Book Antiqua" panose="02040602050305030304" pitchFamily="18" charset="0"/>
              </a:rPr>
              <a:t>ins</a:t>
            </a:r>
            <a:r>
              <a:rPr lang="sr-Latn-CS" altLang="en-US" b="1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 - </a:t>
            </a:r>
            <a:r>
              <a:rPr lang="sr-Latn-CS" altLang="en-US" dirty="0" err="1">
                <a:latin typeface="Book Antiqua" panose="02040602050305030304" pitchFamily="18" charset="0"/>
              </a:rPr>
              <a:t>vv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pharyngeales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        </a:t>
            </a:r>
            <a:r>
              <a:rPr lang="en-GB" altLang="en-US" dirty="0">
                <a:latin typeface="Book Antiqua" panose="02040602050305030304" pitchFamily="18" charset="0"/>
              </a:rPr>
              <a:t>  </a:t>
            </a:r>
            <a:r>
              <a:rPr lang="sr-Latn-CS" altLang="en-US" dirty="0">
                <a:latin typeface="Book Antiqua" panose="02040602050305030304" pitchFamily="18" charset="0"/>
              </a:rPr>
              <a:t>- </a:t>
            </a:r>
            <a:r>
              <a:rPr lang="sr-Latn-CS" altLang="en-US" dirty="0" err="1">
                <a:latin typeface="Book Antiqua" panose="02040602050305030304" pitchFamily="18" charset="0"/>
              </a:rPr>
              <a:t>plexus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pterygoideus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</a:t>
            </a:r>
            <a:r>
              <a:rPr lang="en-GB" altLang="en-US" b="1" dirty="0">
                <a:latin typeface="Book Antiqua" panose="02040602050305030304" pitchFamily="18" charset="0"/>
              </a:rPr>
              <a:t>Lymphatic drainage</a:t>
            </a:r>
            <a:r>
              <a:rPr lang="sr-Latn-CS" altLang="en-US" b="1" dirty="0">
                <a:latin typeface="Book Antiqua" panose="02040602050305030304" pitchFamily="18" charset="0"/>
              </a:rPr>
              <a:t>: </a:t>
            </a:r>
            <a:br>
              <a:rPr lang="sr-Latn-CS" altLang="en-US" b="1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- </a:t>
            </a:r>
            <a:r>
              <a:rPr lang="sr-Latn-CS" altLang="en-US" dirty="0" err="1">
                <a:latin typeface="Book Antiqua" panose="02040602050305030304" pitchFamily="18" charset="0"/>
              </a:rPr>
              <a:t>submandibular</a:t>
            </a:r>
            <a:r>
              <a:rPr lang="en-GB" altLang="en-US" dirty="0">
                <a:latin typeface="Book Antiqua" panose="02040602050305030304" pitchFamily="18" charset="0"/>
              </a:rPr>
              <a:t> lymph nodes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  - </a:t>
            </a:r>
            <a:r>
              <a:rPr lang="en-GB" altLang="en-US" dirty="0">
                <a:latin typeface="Book Antiqua" panose="02040602050305030304" pitchFamily="18" charset="0"/>
              </a:rPr>
              <a:t>deep nodes around</a:t>
            </a:r>
            <a:r>
              <a:rPr lang="sr-Latn-CS" altLang="en-US" dirty="0">
                <a:latin typeface="Book Antiqua" panose="02040602050305030304" pitchFamily="18" charset="0"/>
              </a:rPr>
              <a:t> v. </a:t>
            </a:r>
            <a:r>
              <a:rPr lang="sr-Latn-CS" altLang="en-US" dirty="0" err="1">
                <a:latin typeface="Book Antiqua" panose="02040602050305030304" pitchFamily="18" charset="0"/>
              </a:rPr>
              <a:t>jugularis</a:t>
            </a:r>
            <a:r>
              <a:rPr lang="sr-Latn-CS" altLang="en-US" dirty="0">
                <a:latin typeface="Book Antiqua" panose="02040602050305030304" pitchFamily="18" charset="0"/>
              </a:rPr>
              <a:t> interna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GB" altLang="en-US" dirty="0">
              <a:latin typeface="Book Antiqua" panose="02040602050305030304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b="1" dirty="0">
                <a:latin typeface="Book Antiqua" panose="02040602050305030304" pitchFamily="18" charset="0"/>
              </a:rPr>
              <a:t>Innervation</a:t>
            </a:r>
            <a:r>
              <a:rPr lang="sr-Latn-CS" altLang="en-US" b="1" dirty="0">
                <a:latin typeface="Book Antiqua" panose="02040602050305030304" pitchFamily="18" charset="0"/>
              </a:rPr>
              <a:t>: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n. </a:t>
            </a:r>
            <a:r>
              <a:rPr lang="sr-Latn-CS" altLang="en-US" dirty="0" err="1">
                <a:latin typeface="Book Antiqua" panose="02040602050305030304" pitchFamily="18" charset="0"/>
              </a:rPr>
              <a:t>glossopharyngeus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sr-Latn-CS" altLang="en-US" dirty="0" err="1">
                <a:latin typeface="Book Antiqua" panose="02040602050305030304" pitchFamily="18" charset="0"/>
              </a:rPr>
              <a:t>rr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tonsilares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n. </a:t>
            </a:r>
            <a:r>
              <a:rPr lang="sr-Latn-CS" altLang="en-US" dirty="0" err="1">
                <a:latin typeface="Book Antiqua" panose="02040602050305030304" pitchFamily="18" charset="0"/>
              </a:rPr>
              <a:t>lingualis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sr-Latn-CS" altLang="en-US" dirty="0" err="1">
                <a:latin typeface="Book Antiqua" panose="02040602050305030304" pitchFamily="18" charset="0"/>
              </a:rPr>
              <a:t>rr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isthmi</a:t>
            </a:r>
            <a:r>
              <a:rPr lang="sr-Latn-CS" altLang="en-US" dirty="0">
                <a:latin typeface="Book Antiqua" panose="02040602050305030304" pitchFamily="18" charset="0"/>
              </a:rPr>
              <a:t> </a:t>
            </a:r>
            <a:r>
              <a:rPr lang="sr-Latn-CS" altLang="en-US" dirty="0" err="1">
                <a:latin typeface="Book Antiqua" panose="02040602050305030304" pitchFamily="18" charset="0"/>
              </a:rPr>
              <a:t>faucium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br>
              <a:rPr lang="sr-Latn-CS" altLang="en-US" dirty="0">
                <a:latin typeface="Book Antiqua" panose="02040602050305030304" pitchFamily="18" charset="0"/>
              </a:rPr>
            </a:br>
            <a:r>
              <a:rPr lang="sr-Latn-CS" altLang="en-US" dirty="0">
                <a:latin typeface="Book Antiqua" panose="02040602050305030304" pitchFamily="18" charset="0"/>
              </a:rPr>
              <a:t>   </a:t>
            </a:r>
            <a:r>
              <a:rPr lang="sr-Latn-CS" altLang="en-US" dirty="0" err="1">
                <a:latin typeface="Book Antiqua" panose="02040602050305030304" pitchFamily="18" charset="0"/>
              </a:rPr>
              <a:t>nn</a:t>
            </a:r>
            <a:r>
              <a:rPr lang="sr-Latn-CS" altLang="en-US" dirty="0">
                <a:latin typeface="Book Antiqua" panose="02040602050305030304" pitchFamily="18" charset="0"/>
              </a:rPr>
              <a:t>. </a:t>
            </a:r>
            <a:r>
              <a:rPr lang="sr-Latn-CS" altLang="en-US" dirty="0" err="1">
                <a:latin typeface="Book Antiqua" panose="02040602050305030304" pitchFamily="18" charset="0"/>
              </a:rPr>
              <a:t>pterygopalatini</a:t>
            </a:r>
            <a:r>
              <a:rPr lang="sr-Latn-CS" altLang="en-US" dirty="0">
                <a:latin typeface="Book Antiqua" panose="02040602050305030304" pitchFamily="18" charset="0"/>
              </a:rPr>
              <a:t> (</a:t>
            </a:r>
            <a:r>
              <a:rPr lang="sr-Latn-CS" altLang="en-US" dirty="0" err="1">
                <a:latin typeface="Book Antiqua" panose="02040602050305030304" pitchFamily="18" charset="0"/>
              </a:rPr>
              <a:t>nn</a:t>
            </a:r>
            <a:r>
              <a:rPr lang="sr-Latn-CS" altLang="en-US" dirty="0">
                <a:latin typeface="Book Antiqua" panose="02040602050305030304" pitchFamily="18" charset="0"/>
              </a:rPr>
              <a:t>. palatini </a:t>
            </a:r>
            <a:r>
              <a:rPr lang="sr-Latn-CS" altLang="en-US" dirty="0" err="1">
                <a:latin typeface="Book Antiqua" panose="02040602050305030304" pitchFamily="18" charset="0"/>
              </a:rPr>
              <a:t>minores</a:t>
            </a:r>
            <a:r>
              <a:rPr lang="sr-Latn-CS" altLang="en-US" dirty="0">
                <a:latin typeface="Book Antiqua" panose="02040602050305030304" pitchFamily="18" charset="0"/>
              </a:rPr>
              <a:t>)</a:t>
            </a: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GB" altLang="en-US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5" name="Picture 2" descr="Four types of tonsils — often forgotten structures">
            <a:extLst>
              <a:ext uri="{FF2B5EF4-FFF2-40B4-BE49-F238E27FC236}">
                <a16:creationId xmlns:a16="http://schemas.microsoft.com/office/drawing/2014/main" id="{B4840781-3173-DFA9-D445-34E467309D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5"/>
          <a:stretch/>
        </p:blipFill>
        <p:spPr bwMode="auto">
          <a:xfrm>
            <a:off x="5442520" y="2492896"/>
            <a:ext cx="330594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483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1946375" y="188640"/>
            <a:ext cx="5472608" cy="1754326"/>
          </a:xfrm>
          <a:prstGeom prst="rect">
            <a:avLst/>
          </a:prstGeom>
          <a:solidFill>
            <a:srgbClr val="F4DADA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en-US" b="1" dirty="0" err="1">
                <a:latin typeface="Book Antiqua" pitchFamily="18" charset="0"/>
              </a:rPr>
              <a:t>Waldeyer’s</a:t>
            </a:r>
            <a:r>
              <a:rPr lang="en-US" altLang="en-US" b="1" dirty="0">
                <a:latin typeface="Book Antiqua" pitchFamily="18" charset="0"/>
              </a:rPr>
              <a:t> lymphatic ring of tonsils</a:t>
            </a:r>
          </a:p>
          <a:p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pharyngeal tonsil (tonsilla </a:t>
            </a:r>
            <a:r>
              <a:rPr lang="en-US" altLang="en-US" b="1" dirty="0" err="1">
                <a:latin typeface="Book Antiqua" pitchFamily="18" charset="0"/>
              </a:rPr>
              <a:t>pharyngea</a:t>
            </a:r>
            <a:r>
              <a:rPr lang="en-US" altLang="en-US" b="1" dirty="0">
                <a:latin typeface="Book Antiqua" pitchFamily="18" charset="0"/>
              </a:rPr>
              <a:t>) (1)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tubal tonsils (</a:t>
            </a:r>
            <a:r>
              <a:rPr lang="en-US" altLang="en-US" b="1" dirty="0" err="1">
                <a:latin typeface="Book Antiqua" pitchFamily="18" charset="0"/>
              </a:rPr>
              <a:t>tonsillae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tubariae</a:t>
            </a:r>
            <a:r>
              <a:rPr lang="en-US" altLang="en-US" b="1" dirty="0">
                <a:latin typeface="Book Antiqua" pitchFamily="18" charset="0"/>
              </a:rPr>
              <a:t>)  (2)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palatine tonsils (</a:t>
            </a:r>
            <a:r>
              <a:rPr lang="en-US" altLang="en-US" b="1" dirty="0" err="1">
                <a:latin typeface="Book Antiqua" pitchFamily="18" charset="0"/>
              </a:rPr>
              <a:t>tonsillae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palatinae</a:t>
            </a:r>
            <a:r>
              <a:rPr lang="en-US" altLang="en-US" b="1" dirty="0">
                <a:latin typeface="Book Antiqua" pitchFamily="18" charset="0"/>
              </a:rPr>
              <a:t>) (2)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lingual tonsil (</a:t>
            </a:r>
            <a:r>
              <a:rPr lang="en-US" altLang="en-US" b="1" dirty="0" err="1">
                <a:latin typeface="Book Antiqua" pitchFamily="18" charset="0"/>
              </a:rPr>
              <a:t>tonsila</a:t>
            </a:r>
            <a:r>
              <a:rPr lang="en-US" altLang="en-US" b="1" dirty="0">
                <a:latin typeface="Book Antiqua" pitchFamily="18" charset="0"/>
              </a:rPr>
              <a:t> lingualis) (1)</a:t>
            </a:r>
            <a:endParaRPr lang="en-US" altLang="en-US" dirty="0">
              <a:latin typeface="Verdana" pitchFamily="34" charset="0"/>
            </a:endParaRPr>
          </a:p>
        </p:txBody>
      </p:sp>
      <p:pic>
        <p:nvPicPr>
          <p:cNvPr id="1026" name="Picture 2" descr="Four types of tonsils — often forgotten structures">
            <a:extLst>
              <a:ext uri="{FF2B5EF4-FFF2-40B4-BE49-F238E27FC236}">
                <a16:creationId xmlns:a16="http://schemas.microsoft.com/office/drawing/2014/main" id="{BFB2890F-08AB-3F85-E0A3-4F3AE339FB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5"/>
          <a:stretch/>
        </p:blipFill>
        <p:spPr bwMode="auto">
          <a:xfrm>
            <a:off x="5766011" y="2984912"/>
            <a:ext cx="330594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54B020-8706-5D45-D34D-06708C6FE417}"/>
              </a:ext>
            </a:extLst>
          </p:cNvPr>
          <p:cNvSpPr txBox="1"/>
          <p:nvPr/>
        </p:nvSpPr>
        <p:spPr>
          <a:xfrm>
            <a:off x="72045" y="2109919"/>
            <a:ext cx="573014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effectLst/>
                <a:latin typeface="Book Antiqua" panose="02040602050305030304" pitchFamily="18" charset="0"/>
              </a:rPr>
              <a:t>- The tonsils are a collection of lymphoid tissue that</a:t>
            </a:r>
            <a:br>
              <a:rPr lang="en-GB" b="0" i="0" dirty="0">
                <a:effectLst/>
                <a:latin typeface="Book Antiqua" panose="02040602050305030304" pitchFamily="18" charset="0"/>
              </a:rPr>
            </a:br>
            <a:r>
              <a:rPr lang="en-GB" b="0" i="0" dirty="0">
                <a:effectLst/>
                <a:latin typeface="Book Antiqua" panose="02040602050305030304" pitchFamily="18" charset="0"/>
              </a:rPr>
              <a:t>  are found in the mucosa of the pharynx.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- </a:t>
            </a:r>
            <a:r>
              <a:rPr lang="en-GB" b="0" i="0" dirty="0">
                <a:effectLst/>
                <a:latin typeface="Book Antiqua" panose="02040602050305030304" pitchFamily="18" charset="0"/>
              </a:rPr>
              <a:t>These masses of lymphoid tissue form an important</a:t>
            </a:r>
            <a:br>
              <a:rPr lang="en-GB" b="0" i="0" dirty="0">
                <a:effectLst/>
                <a:latin typeface="Book Antiqua" panose="02040602050305030304" pitchFamily="18" charset="0"/>
              </a:rPr>
            </a:br>
            <a:r>
              <a:rPr lang="en-GB" b="0" i="0" dirty="0">
                <a:effectLst/>
                <a:latin typeface="Book Antiqua" panose="02040602050305030304" pitchFamily="18" charset="0"/>
              </a:rPr>
              <a:t>  part of our immune system and act as the first line of</a:t>
            </a:r>
            <a:br>
              <a:rPr lang="en-GB" b="0" i="0" dirty="0">
                <a:effectLst/>
                <a:latin typeface="Book Antiqua" panose="02040602050305030304" pitchFamily="18" charset="0"/>
              </a:rPr>
            </a:br>
            <a:r>
              <a:rPr lang="en-GB" b="0" i="0" dirty="0">
                <a:effectLst/>
                <a:latin typeface="Book Antiqua" panose="02040602050305030304" pitchFamily="18" charset="0"/>
              </a:rPr>
              <a:t>  </a:t>
            </a:r>
            <a:r>
              <a:rPr lang="en-GB" b="0" i="0" dirty="0" err="1">
                <a:effectLst/>
                <a:latin typeface="Book Antiqua" panose="02040602050305030304" pitchFamily="18" charset="0"/>
              </a:rPr>
              <a:t>defense</a:t>
            </a:r>
            <a:r>
              <a:rPr lang="en-GB" b="0" i="0" dirty="0">
                <a:effectLst/>
                <a:latin typeface="Book Antiqua" panose="02040602050305030304" pitchFamily="18" charset="0"/>
              </a:rPr>
              <a:t> against ingested or inhaled pathogens.</a:t>
            </a:r>
            <a:endParaRPr lang="en-GB" dirty="0">
              <a:latin typeface="Book Antiqua" panose="0204060205030503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2764160-C49A-DE12-A767-F4B58BDD1C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 bwMode="auto">
          <a:xfrm>
            <a:off x="467544" y="3529602"/>
            <a:ext cx="3830519" cy="332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66788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3387" t="10387" r="41933" b="39954"/>
          <a:stretch>
            <a:fillRect/>
          </a:stretch>
        </p:blipFill>
        <p:spPr bwMode="auto">
          <a:xfrm>
            <a:off x="5234319" y="764704"/>
            <a:ext cx="3827167" cy="319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1275"/>
            <a:ext cx="6376987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82514" y="579120"/>
            <a:ext cx="6486071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dirty="0">
                <a:latin typeface="Book Antiqua" pitchFamily="18" charset="0"/>
              </a:rPr>
              <a:t>* Behind the </a:t>
            </a:r>
            <a:r>
              <a:rPr lang="en-US" altLang="en-US" dirty="0">
                <a:latin typeface="Book Antiqua" pitchFamily="18" charset="0"/>
              </a:rPr>
              <a:t>larynx</a:t>
            </a:r>
          </a:p>
          <a:p>
            <a:endParaRPr lang="en-US" altLang="en-US" sz="800" dirty="0">
              <a:latin typeface="Book Antiqua" pitchFamily="18" charset="0"/>
            </a:endParaRPr>
          </a:p>
          <a:p>
            <a:r>
              <a:rPr lang="en-GB" altLang="en-US" b="1" u="sng" dirty="0">
                <a:latin typeface="Book Antiqua" pitchFamily="18" charset="0"/>
              </a:rPr>
              <a:t>Borders</a:t>
            </a:r>
            <a:r>
              <a:rPr lang="en-US" altLang="en-US" b="1" u="sng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b="1" dirty="0">
                <a:latin typeface="Book Antiqua" pitchFamily="18" charset="0"/>
              </a:rPr>
              <a:t>superior</a:t>
            </a:r>
            <a:r>
              <a:rPr lang="en-US" altLang="en-US" b="1" dirty="0">
                <a:latin typeface="Book Antiqua" pitchFamily="18" charset="0"/>
              </a:rPr>
              <a:t>: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</a:rPr>
              <a:t>- superior border of epiglottis</a:t>
            </a:r>
            <a:br>
              <a:rPr lang="en-GB" altLang="en-US" sz="1800" dirty="0">
                <a:latin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</a:rPr>
              <a:t>                  (</a:t>
            </a:r>
            <a:r>
              <a:rPr lang="en-GB" altLang="en-US" sz="1800" dirty="0" err="1">
                <a:latin typeface="Book Antiqua" pitchFamily="18" charset="0"/>
              </a:rPr>
              <a:t>superoanterior</a:t>
            </a:r>
            <a:r>
              <a:rPr lang="en-GB" altLang="en-US" sz="1800" dirty="0">
                <a:latin typeface="Book Antiqua" pitchFamily="18" charset="0"/>
              </a:rPr>
              <a:t> part of larynx)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b="1" dirty="0">
                <a:latin typeface="Book Antiqua" pitchFamily="18" charset="0"/>
              </a:rPr>
              <a:t>inferior</a:t>
            </a:r>
            <a:r>
              <a:rPr lang="en-US" altLang="en-US" b="1" dirty="0">
                <a:latin typeface="Book Antiqua" pitchFamily="18" charset="0"/>
              </a:rPr>
              <a:t>: 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      </a:t>
            </a:r>
            <a:r>
              <a:rPr lang="en-GB" altLang="en-US" dirty="0">
                <a:latin typeface="Book Antiqua" pitchFamily="18" charset="0"/>
              </a:rPr>
              <a:t>to the level of inferior border of cricoid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  cartilage of larynx where it is continued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  by </a:t>
            </a:r>
            <a:r>
              <a:rPr lang="en-GB" altLang="en-US" dirty="0" err="1">
                <a:latin typeface="Book Antiqua" pitchFamily="18" charset="0"/>
              </a:rPr>
              <a:t>esophagus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sz="800" b="1" dirty="0">
                <a:latin typeface="Book Antiqua" pitchFamily="18" charset="0"/>
              </a:rPr>
              <a:t> </a:t>
            </a:r>
            <a:r>
              <a:rPr lang="en-US" altLang="en-US" b="1" dirty="0">
                <a:latin typeface="Book Antiqua" pitchFamily="18" charset="0"/>
              </a:rPr>
              <a:t>    </a:t>
            </a:r>
            <a:br>
              <a:rPr lang="en-US" altLang="en-US" dirty="0">
                <a:latin typeface="Book Antiqua" pitchFamily="18" charset="0"/>
              </a:rPr>
            </a:br>
            <a:r>
              <a:rPr lang="en-GB" altLang="en-US" b="1" u="sng" dirty="0">
                <a:latin typeface="Book Antiqua" pitchFamily="18" charset="0"/>
              </a:rPr>
              <a:t>Walls</a:t>
            </a:r>
            <a:r>
              <a:rPr lang="en-US" altLang="en-US" b="1" u="sng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b="1" dirty="0">
                <a:latin typeface="Book Antiqua" pitchFamily="18" charset="0"/>
              </a:rPr>
              <a:t>anterior </a:t>
            </a:r>
            <a:r>
              <a:rPr lang="en-US" altLang="en-US" dirty="0">
                <a:latin typeface="Book Antiqua" pitchFamily="18" charset="0"/>
              </a:rPr>
              <a:t>– </a:t>
            </a:r>
            <a:r>
              <a:rPr lang="en-GB" altLang="en-US" dirty="0">
                <a:latin typeface="Book Antiqua" pitchFamily="18" charset="0"/>
              </a:rPr>
              <a:t>corresponds to backside of larynx</a:t>
            </a:r>
            <a:r>
              <a:rPr lang="en-US" altLang="en-US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</a:t>
            </a:r>
            <a:r>
              <a:rPr lang="en-GB" altLang="en-US" u="sng" dirty="0">
                <a:latin typeface="Book Antiqua" pitchFamily="18" charset="0"/>
              </a:rPr>
              <a:t>upper part is  opened: </a:t>
            </a:r>
            <a:r>
              <a:rPr lang="en-US" altLang="en-US" dirty="0">
                <a:latin typeface="Book Antiqua" pitchFamily="18" charset="0"/>
              </a:rPr>
              <a:t>laryngeal inlet (</a:t>
            </a:r>
            <a:r>
              <a:rPr lang="en-US" altLang="en-US" dirty="0" err="1">
                <a:latin typeface="Book Antiqua" pitchFamily="18" charset="0"/>
              </a:rPr>
              <a:t>aditus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laryngis</a:t>
            </a:r>
            <a:r>
              <a:rPr lang="en-US" altLang="en-US" dirty="0">
                <a:latin typeface="Book Antiqua" pitchFamily="18" charset="0"/>
              </a:rPr>
              <a:t>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sz="1000" dirty="0">
                <a:latin typeface="Book Antiqua" pitchFamily="18" charset="0"/>
              </a:rPr>
              <a:t>     </a:t>
            </a:r>
            <a:r>
              <a:rPr lang="en-GB" altLang="en-US" u="sng" dirty="0">
                <a:latin typeface="Book Antiqua" pitchFamily="18" charset="0"/>
              </a:rPr>
              <a:t>lower part</a:t>
            </a:r>
            <a:r>
              <a:rPr lang="en-US" altLang="en-US" dirty="0">
                <a:latin typeface="Book Antiqua" pitchFamily="18" charset="0"/>
              </a:rPr>
              <a:t>: </a:t>
            </a:r>
            <a:r>
              <a:rPr lang="en-GB" altLang="en-US" dirty="0">
                <a:latin typeface="Book Antiqua" pitchFamily="18" charset="0"/>
              </a:rPr>
              <a:t>cricoid and arytenoid cartilages of larynx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                   covered by mucosa</a:t>
            </a:r>
            <a:r>
              <a:rPr lang="en-US" altLang="en-US" dirty="0">
                <a:latin typeface="Book Antiqua" pitchFamily="18" charset="0"/>
              </a:rPr>
              <a:t>, </a:t>
            </a:r>
            <a:r>
              <a:rPr lang="en-GB" altLang="en-US" dirty="0">
                <a:latin typeface="Book Antiqua" pitchFamily="18" charset="0"/>
              </a:rPr>
              <a:t>that form prominence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                   toward the pharyngeal cavity</a:t>
            </a:r>
            <a:br>
              <a:rPr lang="en-US" altLang="en-US" b="1" i="1" dirty="0">
                <a:latin typeface="Book Antiqua" pitchFamily="18" charset="0"/>
              </a:rPr>
            </a:br>
            <a:br>
              <a:rPr lang="en-US" altLang="en-US" sz="800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b="1" dirty="0">
                <a:latin typeface="Book Antiqua" pitchFamily="18" charset="0"/>
              </a:rPr>
              <a:t>posterior wall</a:t>
            </a:r>
            <a:r>
              <a:rPr lang="en-US" altLang="en-US" dirty="0">
                <a:latin typeface="Book Antiqua" pitchFamily="18" charset="0"/>
              </a:rPr>
              <a:t>: - </a:t>
            </a:r>
            <a:r>
              <a:rPr lang="en-GB" altLang="en-US" dirty="0">
                <a:latin typeface="Book Antiqua" pitchFamily="18" charset="0"/>
              </a:rPr>
              <a:t>bodies of 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GB" altLang="en-US" dirty="0">
                <a:latin typeface="Book Antiqua" pitchFamily="18" charset="0"/>
              </a:rPr>
              <a:t>C4-C6 vertebrae and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                           prevertebral muscles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b="1" dirty="0">
                <a:latin typeface="Book Antiqua" pitchFamily="18" charset="0"/>
              </a:rPr>
              <a:t>2 lateral walls</a:t>
            </a:r>
            <a:r>
              <a:rPr lang="en-US" altLang="en-US" b="1" dirty="0">
                <a:latin typeface="Book Antiqua" pitchFamily="18" charset="0"/>
              </a:rPr>
              <a:t>: </a:t>
            </a: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US" altLang="en-US" dirty="0" err="1">
                <a:latin typeface="Book Antiqua" pitchFamily="18" charset="0"/>
              </a:rPr>
              <a:t>recessus</a:t>
            </a:r>
            <a:r>
              <a:rPr lang="en-US" altLang="en-US" dirty="0">
                <a:latin typeface="Book Antiqua" pitchFamily="18" charset="0"/>
              </a:rPr>
              <a:t> piriformis </a:t>
            </a:r>
            <a:r>
              <a:rPr lang="en-GB" altLang="en-US" dirty="0">
                <a:latin typeface="Book Antiqua" pitchFamily="18" charset="0"/>
              </a:rPr>
              <a:t>and</a:t>
            </a:r>
            <a:r>
              <a:rPr lang="en-US" altLang="en-US" dirty="0">
                <a:latin typeface="Book Antiqua" pitchFamily="18" charset="0"/>
              </a:rPr>
              <a:t> plica </a:t>
            </a:r>
            <a:r>
              <a:rPr lang="en-US" altLang="en-US" dirty="0" err="1">
                <a:latin typeface="Book Antiqua" pitchFamily="18" charset="0"/>
              </a:rPr>
              <a:t>nervi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laryngei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                           can be seen</a:t>
            </a:r>
          </a:p>
          <a:p>
            <a:r>
              <a:rPr lang="en-GB" dirty="0">
                <a:latin typeface="Book Antiqua" panose="02040602050305030304" pitchFamily="18" charset="0"/>
              </a:rPr>
              <a:t>The piriform fossa (recess) is a small depression of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laryngopharyngeal cavity on either side of the laryngeal inlet.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  <p:pic>
        <p:nvPicPr>
          <p:cNvPr id="16389" name="Picture 139"/>
          <p:cNvPicPr>
            <a:picLocks noChangeAspect="1" noChangeArrowheads="1"/>
          </p:cNvPicPr>
          <p:nvPr/>
        </p:nvPicPr>
        <p:blipFill>
          <a:blip r:embed="rId4" cstate="print"/>
          <a:srcRect l="47517" t="29761" r="26604" b="14684"/>
          <a:stretch>
            <a:fillRect/>
          </a:stretch>
        </p:blipFill>
        <p:spPr bwMode="auto">
          <a:xfrm>
            <a:off x="7000875" y="4318000"/>
            <a:ext cx="189388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14063" r="29102" b="6250"/>
          <a:stretch>
            <a:fillRect/>
          </a:stretch>
        </p:blipFill>
        <p:spPr bwMode="auto">
          <a:xfrm>
            <a:off x="5214938" y="2441575"/>
            <a:ext cx="3300413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286" y="-107552"/>
            <a:ext cx="251777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179512" y="368102"/>
            <a:ext cx="828675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b="1" dirty="0">
                <a:latin typeface="Book Antiqua" pitchFamily="18" charset="0"/>
              </a:rPr>
              <a:t>Structure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b="1" dirty="0">
                <a:latin typeface="Book Antiqua" pitchFamily="18" charset="0"/>
              </a:rPr>
            </a:br>
            <a:endParaRPr lang="en-US" altLang="en-US" b="1" dirty="0">
              <a:latin typeface="Book Antiqua" pitchFamily="18" charset="0"/>
            </a:endParaRPr>
          </a:p>
          <a:p>
            <a:r>
              <a:rPr lang="en-US" altLang="en-US" b="1" dirty="0">
                <a:latin typeface="Book Antiqua" pitchFamily="18" charset="0"/>
              </a:rPr>
              <a:t>1) Tunica mucosa (</a:t>
            </a:r>
            <a:r>
              <a:rPr lang="en-GB" altLang="en-US" b="1" dirty="0">
                <a:latin typeface="Book Antiqua" pitchFamily="18" charset="0"/>
              </a:rPr>
              <a:t>mucosa</a:t>
            </a:r>
            <a:r>
              <a:rPr lang="en-US" altLang="en-US" b="1" dirty="0">
                <a:latin typeface="Book Antiqua" pitchFamily="18" charset="0"/>
              </a:rPr>
              <a:t>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    </a:t>
            </a: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dirty="0">
                <a:latin typeface="Book Antiqua" pitchFamily="18" charset="0"/>
              </a:rPr>
              <a:t>fornix (roof) of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epipharynx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</a:t>
            </a:r>
            <a:r>
              <a:rPr lang="en-GB" altLang="en-US" dirty="0">
                <a:latin typeface="Book Antiqua" pitchFamily="18" charset="0"/>
              </a:rPr>
              <a:t>lateral walls of </a:t>
            </a:r>
            <a:r>
              <a:rPr lang="en-US" altLang="en-US" dirty="0" err="1">
                <a:latin typeface="Book Antiqua" pitchFamily="18" charset="0"/>
              </a:rPr>
              <a:t>epipharynx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</a:t>
            </a:r>
            <a:r>
              <a:rPr lang="en-GB" altLang="en-US" dirty="0">
                <a:latin typeface="Book Antiqua" pitchFamily="18" charset="0"/>
              </a:rPr>
              <a:t>posterior wall of </a:t>
            </a:r>
            <a:r>
              <a:rPr lang="en-US" altLang="en-US" dirty="0" err="1">
                <a:latin typeface="Book Antiqua" pitchFamily="18" charset="0"/>
              </a:rPr>
              <a:t>epipharynx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oropharynx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laryngopharynx</a:t>
            </a:r>
          </a:p>
          <a:p>
            <a:endParaRPr lang="en-US" altLang="en-US" b="1" dirty="0">
              <a:latin typeface="Book Antiqua" pitchFamily="18" charset="0"/>
            </a:endParaRPr>
          </a:p>
          <a:p>
            <a:r>
              <a:rPr lang="en-US" altLang="en-US" dirty="0">
                <a:latin typeface="Book Antiqua" pitchFamily="18" charset="0"/>
              </a:rPr>
              <a:t>    - </a:t>
            </a:r>
            <a:r>
              <a:rPr lang="en-GB" altLang="en-US" dirty="0">
                <a:latin typeface="Book Antiqua" pitchFamily="18" charset="0"/>
              </a:rPr>
              <a:t>lymphatic </a:t>
            </a:r>
            <a:r>
              <a:rPr lang="en-GB" altLang="en-US" dirty="0" err="1">
                <a:latin typeface="Book Antiqua" pitchFamily="18" charset="0"/>
              </a:rPr>
              <a:t>tisue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</a:t>
            </a:r>
            <a:r>
              <a:rPr lang="en-US" altLang="en-US" dirty="0" err="1">
                <a:latin typeface="Book Antiqua" pitchFamily="18" charset="0"/>
              </a:rPr>
              <a:t>glandulae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pharyngeae</a:t>
            </a:r>
            <a:br>
              <a:rPr lang="en-US" altLang="en-US" dirty="0">
                <a:latin typeface="Book Antiqua" pitchFamily="18" charset="0"/>
              </a:rPr>
            </a:b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2) Tunica fibrosa (</a:t>
            </a:r>
            <a:r>
              <a:rPr lang="en-GB" altLang="en-US" b="1" dirty="0">
                <a:latin typeface="Book Antiqua" pitchFamily="18" charset="0"/>
              </a:rPr>
              <a:t>fibrous layer</a:t>
            </a:r>
            <a:r>
              <a:rPr lang="en-US" altLang="en-US" b="1" dirty="0">
                <a:latin typeface="Book Antiqua" pitchFamily="18" charset="0"/>
              </a:rPr>
              <a:t>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    </a:t>
            </a: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US" altLang="en-US" b="1" dirty="0" err="1">
                <a:latin typeface="Book Antiqua" pitchFamily="18" charset="0"/>
              </a:rPr>
              <a:t>pharyngobasilar</a:t>
            </a:r>
            <a:r>
              <a:rPr lang="en-US" altLang="en-US" b="1" dirty="0">
                <a:latin typeface="Book Antiqua" pitchFamily="18" charset="0"/>
              </a:rPr>
              <a:t> fascia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 (fascia </a:t>
            </a:r>
            <a:r>
              <a:rPr lang="en-US" altLang="en-US" dirty="0" err="1">
                <a:latin typeface="Book Antiqua" pitchFamily="18" charset="0"/>
              </a:rPr>
              <a:t>pharyngobasilaris</a:t>
            </a:r>
            <a:r>
              <a:rPr lang="en-US" altLang="en-US" dirty="0">
                <a:latin typeface="Book Antiqua" pitchFamily="18" charset="0"/>
              </a:rPr>
              <a:t>) </a:t>
            </a:r>
            <a:r>
              <a:rPr lang="en-US" altLang="en-US" b="1" dirty="0">
                <a:latin typeface="Book Antiqua" pitchFamily="18" charset="0"/>
              </a:rPr>
              <a:t>– attached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       to base of cranium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</a:t>
            </a:r>
            <a:r>
              <a:rPr lang="en-US" altLang="en-US" b="1" dirty="0">
                <a:latin typeface="Book Antiqua" pitchFamily="18" charset="0"/>
              </a:rPr>
              <a:t>pharyngeal raphe </a:t>
            </a:r>
            <a:r>
              <a:rPr lang="en-US" altLang="en-US" dirty="0">
                <a:latin typeface="Book Antiqua" pitchFamily="18" charset="0"/>
              </a:rPr>
              <a:t>(</a:t>
            </a:r>
            <a:r>
              <a:rPr lang="en-US" altLang="en-US" dirty="0" err="1">
                <a:latin typeface="Book Antiqua" pitchFamily="18" charset="0"/>
              </a:rPr>
              <a:t>raphae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pharyngis</a:t>
            </a:r>
            <a:r>
              <a:rPr lang="en-US" altLang="en-US" dirty="0">
                <a:latin typeface="Book Antiqua" pitchFamily="18" charset="0"/>
              </a:rPr>
              <a:t>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  (band of fibrous tissue of posterior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   pharyngeal wall for attachment of muscles)</a:t>
            </a:r>
            <a:br>
              <a:rPr lang="en-US" altLang="en-US" dirty="0">
                <a:latin typeface="Book Antiqua" pitchFamily="18" charset="0"/>
              </a:rPr>
            </a:b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3) Tunica muscularis </a:t>
            </a:r>
            <a:r>
              <a:rPr lang="en-US" altLang="en-US" b="1" dirty="0" err="1">
                <a:latin typeface="Book Antiqua" pitchFamily="18" charset="0"/>
              </a:rPr>
              <a:t>pharyngis</a:t>
            </a:r>
            <a:r>
              <a:rPr lang="en-US" altLang="en-US" b="1" dirty="0">
                <a:latin typeface="Book Antiqua" pitchFamily="18" charset="0"/>
              </a:rPr>
              <a:t> (</a:t>
            </a:r>
            <a:r>
              <a:rPr lang="en-GB" altLang="en-US" b="1" dirty="0">
                <a:latin typeface="Book Antiqua" pitchFamily="18" charset="0"/>
              </a:rPr>
              <a:t>pharyngeal muscles</a:t>
            </a:r>
            <a:r>
              <a:rPr lang="en-US" altLang="en-US" b="1" dirty="0">
                <a:latin typeface="Book Antiqua" pitchFamily="18" charset="0"/>
              </a:rPr>
              <a:t>)</a:t>
            </a:r>
          </a:p>
          <a:p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4) Tunica adventitia (</a:t>
            </a:r>
            <a:r>
              <a:rPr lang="en-GB" altLang="en-US" b="1" dirty="0">
                <a:latin typeface="Book Antiqua" pitchFamily="18" charset="0"/>
              </a:rPr>
              <a:t>fascia</a:t>
            </a:r>
            <a:r>
              <a:rPr lang="en-US" altLang="en-US" b="1" dirty="0">
                <a:latin typeface="Book Antiqua" pitchFamily="18" charset="0"/>
              </a:rPr>
              <a:t>)</a:t>
            </a:r>
            <a:endParaRPr lang="en-US" altLang="en-US" dirty="0">
              <a:latin typeface="Book Antiqua" pitchFamily="18" charset="0"/>
            </a:endParaRPr>
          </a:p>
        </p:txBody>
      </p:sp>
      <p:sp>
        <p:nvSpPr>
          <p:cNvPr id="17413" name="Right Brace 4"/>
          <p:cNvSpPr>
            <a:spLocks/>
          </p:cNvSpPr>
          <p:nvPr/>
        </p:nvSpPr>
        <p:spPr bwMode="auto">
          <a:xfrm>
            <a:off x="3450114" y="1292226"/>
            <a:ext cx="214312" cy="428625"/>
          </a:xfrm>
          <a:prstGeom prst="rightBrace">
            <a:avLst>
              <a:gd name="adj1" fmla="val 8333"/>
              <a:gd name="adj2" fmla="val 50000"/>
            </a:avLst>
          </a:prstGeom>
          <a:noFill/>
          <a:ln w="22225" cmpd="sng">
            <a:solidFill>
              <a:srgbClr val="E8B6B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3714750" y="1214438"/>
            <a:ext cx="321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dirty="0">
                <a:latin typeface="Book Antiqua" pitchFamily="18" charset="0"/>
              </a:rPr>
              <a:t>Respiratory mucosa</a:t>
            </a:r>
            <a:endParaRPr lang="en-US" altLang="en-US" dirty="0">
              <a:latin typeface="Book Antiqua" pitchFamily="18" charset="0"/>
            </a:endParaRPr>
          </a:p>
        </p:txBody>
      </p:sp>
      <p:sp>
        <p:nvSpPr>
          <p:cNvPr id="17415" name="Right Brace 6"/>
          <p:cNvSpPr>
            <a:spLocks/>
          </p:cNvSpPr>
          <p:nvPr/>
        </p:nvSpPr>
        <p:spPr bwMode="auto">
          <a:xfrm>
            <a:off x="3511550" y="1899443"/>
            <a:ext cx="142875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22225" cmpd="sng">
            <a:solidFill>
              <a:srgbClr val="E8B6B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3500438" y="2071688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dirty="0">
                <a:latin typeface="Book Antiqua" pitchFamily="18" charset="0"/>
              </a:rPr>
              <a:t>Mucosa similar to oral mucosa</a:t>
            </a:r>
            <a:endParaRPr lang="en-US" altLang="en-US" dirty="0">
              <a:latin typeface="Book Antiqua" pitchFamily="18" charset="0"/>
            </a:endParaRPr>
          </a:p>
        </p:txBody>
      </p:sp>
      <p:pic>
        <p:nvPicPr>
          <p:cNvPr id="17417" name="Picture 4"/>
          <p:cNvPicPr>
            <a:picLocks noChangeAspect="1" noChangeArrowheads="1"/>
          </p:cNvPicPr>
          <p:nvPr/>
        </p:nvPicPr>
        <p:blipFill>
          <a:blip r:embed="rId4" cstate="print"/>
          <a:srcRect l="29355" t="9766" r="57217" b="54427"/>
          <a:stretch>
            <a:fillRect/>
          </a:stretch>
        </p:blipFill>
        <p:spPr bwMode="auto">
          <a:xfrm>
            <a:off x="7523061" y="500063"/>
            <a:ext cx="15716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2891" t="14999" r="10286" b="5624"/>
          <a:stretch>
            <a:fillRect/>
          </a:stretch>
        </p:blipFill>
        <p:spPr bwMode="auto">
          <a:xfrm>
            <a:off x="357188" y="928688"/>
            <a:ext cx="8429625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62EE7850-12E6-6C75-9359-1377DBD80F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7820" t="-77" r="37424" b="38555"/>
          <a:stretch/>
        </p:blipFill>
        <p:spPr bwMode="auto">
          <a:xfrm>
            <a:off x="647564" y="-4296"/>
            <a:ext cx="7848872" cy="661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A26F39-5962-6B55-F24A-2BF5C7D56E51}"/>
              </a:ext>
            </a:extLst>
          </p:cNvPr>
          <p:cNvCxnSpPr/>
          <p:nvPr/>
        </p:nvCxnSpPr>
        <p:spPr bwMode="auto">
          <a:xfrm>
            <a:off x="1403648" y="2204864"/>
            <a:ext cx="1512168" cy="0"/>
          </a:xfrm>
          <a:prstGeom prst="line">
            <a:avLst/>
          </a:prstGeom>
          <a:solidFill>
            <a:schemeClr val="accent1"/>
          </a:solidFill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29638D3-4857-08B5-D99C-D6A08988DA13}"/>
              </a:ext>
            </a:extLst>
          </p:cNvPr>
          <p:cNvCxnSpPr>
            <a:cxnSpLocks/>
          </p:cNvCxnSpPr>
          <p:nvPr/>
        </p:nvCxnSpPr>
        <p:spPr bwMode="auto">
          <a:xfrm>
            <a:off x="1043608" y="764704"/>
            <a:ext cx="2088232" cy="0"/>
          </a:xfrm>
          <a:prstGeom prst="line">
            <a:avLst/>
          </a:prstGeom>
          <a:solidFill>
            <a:schemeClr val="accent1"/>
          </a:solidFill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7F3EBDB-6467-1664-B368-07ECDD1B59C9}"/>
              </a:ext>
            </a:extLst>
          </p:cNvPr>
          <p:cNvCxnSpPr>
            <a:cxnSpLocks/>
          </p:cNvCxnSpPr>
          <p:nvPr/>
        </p:nvCxnSpPr>
        <p:spPr bwMode="auto">
          <a:xfrm>
            <a:off x="984216" y="1052736"/>
            <a:ext cx="2088232" cy="0"/>
          </a:xfrm>
          <a:prstGeom prst="line">
            <a:avLst/>
          </a:prstGeom>
          <a:solidFill>
            <a:schemeClr val="accent1"/>
          </a:solidFill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A882798-8CCE-817E-1E7E-8131ABC3BB3E}"/>
              </a:ext>
            </a:extLst>
          </p:cNvPr>
          <p:cNvCxnSpPr>
            <a:cxnSpLocks/>
          </p:cNvCxnSpPr>
          <p:nvPr/>
        </p:nvCxnSpPr>
        <p:spPr bwMode="auto">
          <a:xfrm>
            <a:off x="746096" y="1988840"/>
            <a:ext cx="2088232" cy="0"/>
          </a:xfrm>
          <a:prstGeom prst="line">
            <a:avLst/>
          </a:prstGeom>
          <a:solidFill>
            <a:schemeClr val="accent1"/>
          </a:solidFill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42080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14063" r="29102" b="6250"/>
          <a:stretch>
            <a:fillRect/>
          </a:stretch>
        </p:blipFill>
        <p:spPr bwMode="auto">
          <a:xfrm>
            <a:off x="6126162" y="2971800"/>
            <a:ext cx="30178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0"/>
            <a:ext cx="6096000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60" name="TextBox 2"/>
          <p:cNvSpPr txBox="1">
            <a:spLocks noChangeArrowheads="1"/>
          </p:cNvSpPr>
          <p:nvPr/>
        </p:nvSpPr>
        <p:spPr bwMode="auto">
          <a:xfrm>
            <a:off x="107504" y="914008"/>
            <a:ext cx="828675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GB" altLang="en-US" b="1" dirty="0">
                <a:latin typeface="Book Antiqua" pitchFamily="18" charset="0"/>
              </a:rPr>
              <a:t>Pharyngeal constrictors </a:t>
            </a:r>
            <a:r>
              <a:rPr lang="en-US" altLang="en-US" dirty="0">
                <a:latin typeface="Book Antiqua" pitchFamily="18" charset="0"/>
              </a:rPr>
              <a:t>– </a:t>
            </a:r>
            <a:r>
              <a:rPr lang="en-GB" altLang="en-US" dirty="0">
                <a:latin typeface="Book Antiqua" pitchFamily="18" charset="0"/>
              </a:rPr>
              <a:t>external muscles of pharynx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 dirty="0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 dirty="0">
                <a:latin typeface="Book Antiqua" pitchFamily="18" charset="0"/>
              </a:rPr>
              <a:t>superior pharyngeal constrictor (m. constrictor </a:t>
            </a:r>
            <a:r>
              <a:rPr lang="en-US" altLang="en-US" b="1" dirty="0" err="1">
                <a:latin typeface="Book Antiqua" pitchFamily="18" charset="0"/>
              </a:rPr>
              <a:t>pharyngis</a:t>
            </a:r>
            <a:r>
              <a:rPr lang="en-US" altLang="en-US" b="1" dirty="0">
                <a:latin typeface="Book Antiqua" pitchFamily="18" charset="0"/>
              </a:rPr>
              <a:t> superior)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 dirty="0">
                <a:latin typeface="Book Antiqua" pitchFamily="18" charset="0"/>
              </a:rPr>
              <a:t>middle pharyngeal constrictor (m. constrictor </a:t>
            </a:r>
            <a:r>
              <a:rPr lang="en-US" altLang="en-US" b="1" dirty="0" err="1">
                <a:latin typeface="Book Antiqua" pitchFamily="18" charset="0"/>
              </a:rPr>
              <a:t>pharyngis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medius</a:t>
            </a:r>
            <a:r>
              <a:rPr lang="en-US" altLang="en-US" b="1" dirty="0">
                <a:latin typeface="Book Antiqua" pitchFamily="18" charset="0"/>
              </a:rPr>
              <a:t>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 dirty="0">
                <a:latin typeface="Book Antiqua" pitchFamily="18" charset="0"/>
              </a:rPr>
              <a:t>inferior pharyngeal constrictor (m. constrictor </a:t>
            </a:r>
            <a:r>
              <a:rPr lang="en-US" altLang="en-US" b="1" dirty="0" err="1">
                <a:latin typeface="Book Antiqua" pitchFamily="18" charset="0"/>
              </a:rPr>
              <a:t>pharyngis</a:t>
            </a:r>
            <a:r>
              <a:rPr lang="en-US" altLang="en-US" b="1" dirty="0">
                <a:latin typeface="Book Antiqua" pitchFamily="18" charset="0"/>
              </a:rPr>
              <a:t> inferior)</a:t>
            </a:r>
          </a:p>
          <a:p>
            <a:endParaRPr lang="en-US" altLang="en-US" b="1" dirty="0">
              <a:latin typeface="Book Antiqua" pitchFamily="18" charset="0"/>
            </a:endParaRPr>
          </a:p>
          <a:p>
            <a:pPr marL="342900" indent="-342900"/>
            <a:r>
              <a:rPr lang="en-GB" altLang="en-US" b="1" dirty="0">
                <a:latin typeface="Book Antiqua" pitchFamily="18" charset="0"/>
              </a:rPr>
              <a:t>Elevators of pharynx</a:t>
            </a:r>
            <a:r>
              <a:rPr lang="sr-Cyrl-CS" altLang="en-US" b="1" dirty="0">
                <a:latin typeface="Book Antiqua" pitchFamily="18" charset="0"/>
              </a:rPr>
              <a:t> </a:t>
            </a:r>
            <a:r>
              <a:rPr lang="en-GB" altLang="en-US" b="1" dirty="0">
                <a:latin typeface="Book Antiqua" pitchFamily="18" charset="0"/>
              </a:rPr>
              <a:t>and larynx (during swallowing) </a:t>
            </a:r>
            <a:r>
              <a:rPr lang="en-US" altLang="en-US" dirty="0">
                <a:latin typeface="Book Antiqua" pitchFamily="18" charset="0"/>
              </a:rPr>
              <a:t>– </a:t>
            </a:r>
            <a:r>
              <a:rPr lang="en-GB" altLang="en-US" dirty="0">
                <a:latin typeface="Book Antiqua" pitchFamily="18" charset="0"/>
              </a:rPr>
              <a:t>internal longitudinal muscles of pharynx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 dirty="0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 dirty="0">
                <a:latin typeface="Book Antiqua" pitchFamily="18" charset="0"/>
              </a:rPr>
              <a:t>m. </a:t>
            </a:r>
            <a:r>
              <a:rPr lang="en-US" altLang="en-US" b="1" dirty="0" err="1">
                <a:latin typeface="Book Antiqua" pitchFamily="18" charset="0"/>
              </a:rPr>
              <a:t>palatopharyngeus</a:t>
            </a:r>
            <a:endParaRPr lang="en-US" altLang="en-US" b="1" dirty="0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 dirty="0">
                <a:latin typeface="Book Antiqua" pitchFamily="18" charset="0"/>
              </a:rPr>
              <a:t>m. stylopharyngeus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 dirty="0">
                <a:latin typeface="Book Antiqua" pitchFamily="18" charset="0"/>
              </a:rPr>
              <a:t>m. </a:t>
            </a:r>
            <a:r>
              <a:rPr lang="en-US" altLang="en-US" b="1" dirty="0" err="1">
                <a:latin typeface="Book Antiqua" pitchFamily="18" charset="0"/>
              </a:rPr>
              <a:t>salpingopharyngeus</a:t>
            </a:r>
            <a:endParaRPr lang="en-US" altLang="en-US" b="1" dirty="0">
              <a:latin typeface="Book Antiqua" pitchFamily="18" charset="0"/>
            </a:endParaRPr>
          </a:p>
          <a:p>
            <a:endParaRPr lang="en-US" altLang="en-US" b="1" dirty="0">
              <a:latin typeface="Book Antiqua" pitchFamily="18" charset="0"/>
            </a:endParaRPr>
          </a:p>
          <a:p>
            <a:r>
              <a:rPr lang="en-GB" dirty="0">
                <a:latin typeface="Book Antiqua" panose="02040602050305030304" pitchFamily="18" charset="0"/>
              </a:rPr>
              <a:t>The wall of the pharynx is exceptional for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alimentary tract, having a muscular layer arranged with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longitudinal muscles internal to a circular layer of muscles.</a:t>
            </a:r>
          </a:p>
          <a:p>
            <a:r>
              <a:rPr lang="en-GB" dirty="0">
                <a:latin typeface="Book Antiqua" panose="02040602050305030304" pitchFamily="18" charset="0"/>
              </a:rPr>
              <a:t>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Most of the alimentary tract is composed of smooth muscle,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with a layer of longitudinal muscle external to a circular layer.</a:t>
            </a:r>
          </a:p>
          <a:p>
            <a:br>
              <a:rPr lang="en-GB" dirty="0">
                <a:latin typeface="Book Antiqua" panose="02040602050305030304" pitchFamily="18" charset="0"/>
              </a:rPr>
            </a:br>
            <a:r>
              <a:rPr lang="en-GB" b="0" i="0" dirty="0">
                <a:effectLst/>
                <a:latin typeface="Book Antiqua" panose="02040602050305030304" pitchFamily="18" charset="0"/>
              </a:rPr>
              <a:t>The muscles oropharynx is involved in the </a:t>
            </a:r>
            <a:r>
              <a:rPr lang="en-GB" b="1" i="0" dirty="0">
                <a:effectLst/>
                <a:latin typeface="Book Antiqua" panose="02040602050305030304" pitchFamily="18" charset="0"/>
              </a:rPr>
              <a:t>voluntary and </a:t>
            </a:r>
            <a:br>
              <a:rPr lang="en-GB" b="1" i="0" dirty="0">
                <a:effectLst/>
                <a:latin typeface="Book Antiqua" panose="02040602050305030304" pitchFamily="18" charset="0"/>
              </a:rPr>
            </a:br>
            <a:r>
              <a:rPr lang="en-GB" b="1" i="0" dirty="0">
                <a:effectLst/>
                <a:latin typeface="Book Antiqua" panose="02040602050305030304" pitchFamily="18" charset="0"/>
              </a:rPr>
              <a:t>involuntary</a:t>
            </a:r>
            <a:r>
              <a:rPr lang="en-GB" b="0" i="0" dirty="0">
                <a:effectLst/>
                <a:latin typeface="Book Antiqua" panose="02040602050305030304" pitchFamily="18" charset="0"/>
              </a:rPr>
              <a:t> phases of swallowing</a:t>
            </a:r>
            <a:endParaRPr lang="en-US" altLang="en-US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 cstate="print"/>
          <a:srcRect l="9479" t="7190" r="39986" b="47643"/>
          <a:stretch>
            <a:fillRect/>
          </a:stretch>
        </p:blipFill>
        <p:spPr bwMode="auto">
          <a:xfrm>
            <a:off x="5580112" y="4469162"/>
            <a:ext cx="3563887" cy="238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8633" t="6990" r="39369" b="40736"/>
          <a:stretch>
            <a:fillRect/>
          </a:stretch>
        </p:blipFill>
        <p:spPr bwMode="auto">
          <a:xfrm>
            <a:off x="5050344" y="836712"/>
            <a:ext cx="4057650" cy="305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20483" name="Rectangle 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0700" y="60325"/>
            <a:ext cx="6089650" cy="6715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142623" y="258901"/>
            <a:ext cx="6950546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GB" altLang="en-US" sz="1700" b="1" dirty="0">
                <a:latin typeface="Book Antiqua" pitchFamily="18" charset="0"/>
              </a:rPr>
              <a:t>Pharyngeal constrictors:</a:t>
            </a:r>
          </a:p>
          <a:p>
            <a:pPr marL="342900" indent="-342900"/>
            <a:endParaRPr lang="en-US" altLang="en-US" sz="1700" b="1" dirty="0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sz="1700" b="1" dirty="0">
                <a:latin typeface="Book Antiqua" pitchFamily="18" charset="0"/>
              </a:rPr>
              <a:t>m. constrictor </a:t>
            </a:r>
            <a:r>
              <a:rPr lang="en-US" altLang="en-US" sz="1700" b="1" dirty="0" err="1">
                <a:latin typeface="Book Antiqua" pitchFamily="18" charset="0"/>
              </a:rPr>
              <a:t>pharyngis</a:t>
            </a:r>
            <a:r>
              <a:rPr lang="en-US" altLang="en-US" sz="1700" b="1" dirty="0">
                <a:latin typeface="Book Antiqua" pitchFamily="18" charset="0"/>
              </a:rPr>
              <a:t> superior (MCPS)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sz="1700" b="1" dirty="0">
                <a:latin typeface="Book Antiqua" pitchFamily="18" charset="0"/>
              </a:rPr>
              <a:t>m. constrictor </a:t>
            </a:r>
            <a:r>
              <a:rPr lang="en-US" altLang="en-US" sz="1700" b="1" dirty="0" err="1">
                <a:latin typeface="Book Antiqua" pitchFamily="18" charset="0"/>
              </a:rPr>
              <a:t>pharyngis</a:t>
            </a:r>
            <a:r>
              <a:rPr lang="en-US" altLang="en-US" sz="1700" b="1" dirty="0">
                <a:latin typeface="Book Antiqua" pitchFamily="18" charset="0"/>
              </a:rPr>
              <a:t> </a:t>
            </a:r>
            <a:r>
              <a:rPr lang="en-US" altLang="en-US" sz="1700" b="1" dirty="0" err="1">
                <a:latin typeface="Book Antiqua" pitchFamily="18" charset="0"/>
              </a:rPr>
              <a:t>medius</a:t>
            </a:r>
            <a:r>
              <a:rPr lang="en-US" altLang="en-US" sz="1700" b="1" dirty="0">
                <a:latin typeface="Book Antiqua" pitchFamily="18" charset="0"/>
              </a:rPr>
              <a:t> (MCPM)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sz="1700" b="1" dirty="0">
                <a:latin typeface="Book Antiqua" pitchFamily="18" charset="0"/>
              </a:rPr>
              <a:t>m. constrictor </a:t>
            </a:r>
            <a:r>
              <a:rPr lang="en-US" altLang="en-US" sz="1700" b="1" dirty="0" err="1">
                <a:latin typeface="Book Antiqua" pitchFamily="18" charset="0"/>
              </a:rPr>
              <a:t>pharyngis</a:t>
            </a:r>
            <a:r>
              <a:rPr lang="en-US" altLang="en-US" sz="1700" b="1" dirty="0">
                <a:latin typeface="Book Antiqua" pitchFamily="18" charset="0"/>
              </a:rPr>
              <a:t> inferior (MCPI)</a:t>
            </a:r>
          </a:p>
          <a:p>
            <a:pPr marL="342900" indent="-342900"/>
            <a:endParaRPr lang="en-US" altLang="en-US" sz="1700" b="1" dirty="0">
              <a:latin typeface="Book Antiqua" pitchFamily="18" charset="0"/>
            </a:endParaRPr>
          </a:p>
          <a:p>
            <a:pPr marL="342900" indent="-342900"/>
            <a:r>
              <a:rPr lang="en-US" altLang="en-US" sz="1700" b="1" dirty="0">
                <a:latin typeface="Book Antiqua" pitchFamily="18" charset="0"/>
              </a:rPr>
              <a:t>*</a:t>
            </a:r>
            <a:r>
              <a:rPr lang="en-GB" altLang="en-US" sz="1700" b="1" dirty="0">
                <a:latin typeface="Book Antiqua" pitchFamily="18" charset="0"/>
              </a:rPr>
              <a:t>attachment</a:t>
            </a:r>
            <a:r>
              <a:rPr lang="en-US" altLang="en-US" sz="1700" b="1" dirty="0">
                <a:latin typeface="Book Antiqua" pitchFamily="18" charset="0"/>
              </a:rPr>
              <a:t>:</a:t>
            </a:r>
          </a:p>
          <a:p>
            <a:pPr marL="342900" indent="-342900"/>
            <a:r>
              <a:rPr lang="en-US" altLang="en-US" sz="1700" b="1" dirty="0">
                <a:latin typeface="Book Antiqua" pitchFamily="18" charset="0"/>
              </a:rPr>
              <a:t>  </a:t>
            </a:r>
            <a:r>
              <a:rPr lang="en-GB" altLang="en-US" sz="1700" dirty="0">
                <a:latin typeface="Book Antiqua" pitchFamily="18" charset="0"/>
              </a:rPr>
              <a:t>posterior</a:t>
            </a:r>
            <a:r>
              <a:rPr lang="en-US" altLang="en-US" sz="1700" dirty="0">
                <a:latin typeface="Book Antiqua" pitchFamily="18" charset="0"/>
              </a:rPr>
              <a:t>: - </a:t>
            </a:r>
            <a:r>
              <a:rPr lang="en-GB" altLang="en-US" sz="1700" dirty="0">
                <a:latin typeface="Book Antiqua" pitchFamily="18" charset="0"/>
              </a:rPr>
              <a:t>all three muscles have attachment</a:t>
            </a:r>
            <a:br>
              <a:rPr lang="sr-Cyrl-CS" altLang="en-US" sz="1700" dirty="0">
                <a:latin typeface="Book Antiqua" pitchFamily="18" charset="0"/>
              </a:rPr>
            </a:br>
            <a:r>
              <a:rPr lang="sr-Cyrl-CS" altLang="en-US" sz="1700" dirty="0">
                <a:latin typeface="Book Antiqua" pitchFamily="18" charset="0"/>
              </a:rPr>
              <a:t>       </a:t>
            </a:r>
            <a:r>
              <a:rPr lang="en-GB" altLang="en-US" sz="1700" dirty="0">
                <a:latin typeface="Book Antiqua" pitchFamily="18" charset="0"/>
              </a:rPr>
              <a:t>at pharyngeal raphe</a:t>
            </a:r>
            <a:r>
              <a:rPr lang="sr-Cyrl-CS" altLang="en-US" sz="1700" dirty="0">
                <a:latin typeface="Book Antiqua" pitchFamily="18" charset="0"/>
              </a:rPr>
              <a:t> </a:t>
            </a:r>
            <a:r>
              <a:rPr lang="en-US" altLang="en-US" sz="1700" dirty="0">
                <a:latin typeface="Book Antiqua" pitchFamily="18" charset="0"/>
              </a:rPr>
              <a:t>(</a:t>
            </a:r>
            <a:r>
              <a:rPr lang="en-US" altLang="en-US" sz="1700" dirty="0" err="1">
                <a:latin typeface="Book Antiqua" pitchFamily="18" charset="0"/>
              </a:rPr>
              <a:t>raphae</a:t>
            </a:r>
            <a:r>
              <a:rPr lang="en-US" altLang="en-US" sz="1700" dirty="0">
                <a:latin typeface="Book Antiqua" pitchFamily="18" charset="0"/>
              </a:rPr>
              <a:t> pharynges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MCPS: - tuberculum </a:t>
            </a:r>
            <a:r>
              <a:rPr lang="en-US" altLang="en-US" sz="1700" dirty="0" err="1">
                <a:latin typeface="Book Antiqua" pitchFamily="18" charset="0"/>
              </a:rPr>
              <a:t>pharyngeum</a:t>
            </a:r>
            <a:r>
              <a:rPr lang="en-US" altLang="en-US" sz="1700" dirty="0">
                <a:latin typeface="Book Antiqua" pitchFamily="18" charset="0"/>
              </a:rPr>
              <a:t> at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 inferior of basilar part of occipital bone</a:t>
            </a:r>
          </a:p>
          <a:p>
            <a:pPr marL="342900" indent="-342900"/>
            <a:r>
              <a:rPr lang="en-US" altLang="en-US" sz="1700" dirty="0">
                <a:latin typeface="Book Antiqua" pitchFamily="18" charset="0"/>
              </a:rPr>
              <a:t>  </a:t>
            </a:r>
            <a:r>
              <a:rPr lang="en-GB" altLang="en-US" sz="1700" dirty="0">
                <a:latin typeface="Book Antiqua" pitchFamily="18" charset="0"/>
              </a:rPr>
              <a:t>anterior</a:t>
            </a:r>
            <a:r>
              <a:rPr lang="en-US" altLang="en-US" sz="1700" dirty="0">
                <a:latin typeface="Book Antiqua" pitchFamily="18" charset="0"/>
              </a:rPr>
              <a:t>: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MCPS: -</a:t>
            </a:r>
            <a:r>
              <a:rPr lang="en-GB" altLang="en-US" sz="1700" dirty="0">
                <a:latin typeface="Book Antiqua" pitchFamily="18" charset="0"/>
              </a:rPr>
              <a:t>posterior margin of</a:t>
            </a:r>
            <a:r>
              <a:rPr lang="en-US" altLang="en-US" sz="1700" dirty="0">
                <a:latin typeface="Book Antiqua" pitchFamily="18" charset="0"/>
              </a:rPr>
              <a:t> medial plate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 of pterygoid processus (sphenoid bone)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- </a:t>
            </a:r>
            <a:r>
              <a:rPr lang="en-US" altLang="en-US" sz="1700" dirty="0" err="1">
                <a:latin typeface="Book Antiqua" pitchFamily="18" charset="0"/>
              </a:rPr>
              <a:t>raphae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pterygomandibularis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- </a:t>
            </a:r>
            <a:r>
              <a:rPr lang="en-GB" altLang="en-US" sz="1700" dirty="0">
                <a:latin typeface="Book Antiqua" pitchFamily="18" charset="0"/>
              </a:rPr>
              <a:t>posterior part of </a:t>
            </a:r>
            <a:r>
              <a:rPr lang="en-US" altLang="en-US" sz="1700" dirty="0" err="1">
                <a:latin typeface="Book Antiqua" pitchFamily="18" charset="0"/>
              </a:rPr>
              <a:t>lineae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mylohyoidea</a:t>
            </a:r>
            <a:r>
              <a:rPr lang="en-US" altLang="en-US" sz="1700" dirty="0">
                <a:latin typeface="Book Antiqua" pitchFamily="18" charset="0"/>
              </a:rPr>
              <a:t> (mandible)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- </a:t>
            </a:r>
            <a:r>
              <a:rPr lang="en-GB" altLang="en-US" sz="1700" dirty="0">
                <a:latin typeface="Book Antiqua" pitchFamily="18" charset="0"/>
              </a:rPr>
              <a:t>borders of the tongue</a:t>
            </a:r>
            <a:br>
              <a:rPr lang="en-GB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MCPM: - hyoid bone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  - </a:t>
            </a:r>
            <a:r>
              <a:rPr lang="en-US" altLang="en-US" sz="1700" dirty="0" err="1">
                <a:latin typeface="Book Antiqua" pitchFamily="18" charset="0"/>
              </a:rPr>
              <a:t>lig</a:t>
            </a:r>
            <a:r>
              <a:rPr lang="en-US" altLang="en-US" sz="1700" dirty="0">
                <a:latin typeface="Book Antiqua" pitchFamily="18" charset="0"/>
              </a:rPr>
              <a:t>. </a:t>
            </a:r>
            <a:r>
              <a:rPr lang="en-US" altLang="en-US" sz="1700" dirty="0" err="1">
                <a:latin typeface="Book Antiqua" pitchFamily="18" charset="0"/>
              </a:rPr>
              <a:t>stylohyoideum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MCPI: - </a:t>
            </a:r>
            <a:r>
              <a:rPr lang="en-US" altLang="en-US" sz="1700" dirty="0" err="1">
                <a:latin typeface="Book Antiqua" pitchFamily="18" charset="0"/>
              </a:rPr>
              <a:t>cartilago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tyroidea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laryngis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      - </a:t>
            </a:r>
            <a:r>
              <a:rPr lang="en-US" altLang="en-US" sz="1700" dirty="0" err="1">
                <a:latin typeface="Book Antiqua" pitchFamily="18" charset="0"/>
              </a:rPr>
              <a:t>cartilago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cricoidea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laringis</a:t>
            </a:r>
            <a:endParaRPr lang="en-US" altLang="en-US" sz="1700" dirty="0">
              <a:latin typeface="Book Antiqua" pitchFamily="18" charset="0"/>
            </a:endParaRPr>
          </a:p>
          <a:p>
            <a:pPr marL="342900" indent="-342900"/>
            <a:r>
              <a:rPr lang="en-US" altLang="en-US" sz="1700" b="1" dirty="0">
                <a:latin typeface="Book Antiqua" pitchFamily="18" charset="0"/>
              </a:rPr>
              <a:t>*</a:t>
            </a:r>
            <a:r>
              <a:rPr lang="en-GB" altLang="en-US" sz="1700" b="1" dirty="0">
                <a:latin typeface="Book Antiqua" pitchFamily="18" charset="0"/>
              </a:rPr>
              <a:t>innervation</a:t>
            </a:r>
            <a:r>
              <a:rPr lang="en-US" altLang="en-US" sz="1700" b="1" dirty="0">
                <a:latin typeface="Book Antiqua" pitchFamily="18" charset="0"/>
              </a:rPr>
              <a:t>: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MCPS: - plexus </a:t>
            </a:r>
            <a:r>
              <a:rPr lang="en-US" altLang="en-US" sz="1700" dirty="0" err="1">
                <a:latin typeface="Book Antiqua" pitchFamily="18" charset="0"/>
              </a:rPr>
              <a:t>pharyngeus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MCPM and MCPI: - n. </a:t>
            </a:r>
            <a:r>
              <a:rPr lang="en-US" altLang="en-US" sz="1700" dirty="0" err="1">
                <a:latin typeface="Book Antiqua" pitchFamily="18" charset="0"/>
              </a:rPr>
              <a:t>laryngeus</a:t>
            </a:r>
            <a:r>
              <a:rPr lang="en-US" altLang="en-US" sz="1700" dirty="0">
                <a:latin typeface="Book Antiqua" pitchFamily="18" charset="0"/>
              </a:rPr>
              <a:t> inferior (n. </a:t>
            </a:r>
            <a:r>
              <a:rPr lang="en-US" altLang="en-US" sz="1700" dirty="0" err="1">
                <a:latin typeface="Book Antiqua" pitchFamily="18" charset="0"/>
              </a:rPr>
              <a:t>vagus</a:t>
            </a:r>
            <a:r>
              <a:rPr lang="en-US" altLang="en-US" sz="1700" dirty="0">
                <a:latin typeface="Book Antiqua" pitchFamily="18" charset="0"/>
              </a:rPr>
              <a:t>)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		             and plexus </a:t>
            </a:r>
            <a:r>
              <a:rPr lang="en-US" altLang="en-US" sz="1700" dirty="0" err="1">
                <a:latin typeface="Book Antiqua" pitchFamily="18" charset="0"/>
              </a:rPr>
              <a:t>pharyngeus</a:t>
            </a:r>
            <a:endParaRPr lang="en-US" altLang="en-US" sz="1700" dirty="0"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>
            <a:extLst>
              <a:ext uri="{FF2B5EF4-FFF2-40B4-BE49-F238E27FC236}">
                <a16:creationId xmlns:a16="http://schemas.microsoft.com/office/drawing/2014/main" id="{1952EBFE-9338-C284-9B4B-E3EB1516F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3" t="14063" r="29102" b="7187"/>
          <a:stretch>
            <a:fillRect/>
          </a:stretch>
        </p:blipFill>
        <p:spPr bwMode="auto">
          <a:xfrm>
            <a:off x="5598175" y="1328737"/>
            <a:ext cx="35004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Rectangle 1">
            <a:extLst>
              <a:ext uri="{FF2B5EF4-FFF2-40B4-BE49-F238E27FC236}">
                <a16:creationId xmlns:a16="http://schemas.microsoft.com/office/drawing/2014/main" id="{54BFB380-5864-00B0-C514-A04F798C711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-99392"/>
            <a:ext cx="25177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2">
            <a:extLst>
              <a:ext uri="{FF2B5EF4-FFF2-40B4-BE49-F238E27FC236}">
                <a16:creationId xmlns:a16="http://schemas.microsoft.com/office/drawing/2014/main" id="{2168EC30-1F07-6492-6221-60D852043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1" y="197346"/>
            <a:ext cx="9081661" cy="658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</a:rPr>
              <a:t>Description</a:t>
            </a:r>
            <a:r>
              <a:rPr lang="en-US" altLang="en-US" sz="1800" b="1" dirty="0">
                <a:latin typeface="Book Antiqua" panose="02040602050305030304" pitchFamily="18" charset="0"/>
              </a:rPr>
              <a:t>: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The </a:t>
            </a:r>
            <a:r>
              <a:rPr lang="en-GB" altLang="en-US" sz="1800" b="1" dirty="0">
                <a:latin typeface="Book Antiqua" panose="02040602050305030304" pitchFamily="18" charset="0"/>
              </a:rPr>
              <a:t>pharynx</a:t>
            </a:r>
            <a:r>
              <a:rPr lang="en-GB" altLang="en-US" sz="1800" dirty="0">
                <a:latin typeface="Book Antiqua" panose="02040602050305030304" pitchFamily="18" charset="0"/>
              </a:rPr>
              <a:t> is a muscular, fibrous and mucosa tube that connects the oral and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nasal cavity to the larynx and oesophagus.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sz="1800" dirty="0">
                <a:latin typeface="Book Antiqua" panose="02040602050305030304" pitchFamily="18" charset="0"/>
              </a:rPr>
              <a:t>It is the superior expanded part of the alimentary system posterior to the nasal and</a:t>
            </a:r>
            <a:br>
              <a:rPr lang="en-GB" sz="1800" dirty="0">
                <a:latin typeface="Book Antiqua" panose="02040602050305030304" pitchFamily="18" charset="0"/>
              </a:rPr>
            </a:br>
            <a:r>
              <a:rPr lang="en-GB" sz="1800" dirty="0">
                <a:latin typeface="Book Antiqua" panose="02040602050305030304" pitchFamily="18" charset="0"/>
              </a:rPr>
              <a:t>   oral cavities, extending inferiorly past the larynx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It begins at the base of the skull, and ends at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the inferior border of the </a:t>
            </a:r>
            <a:r>
              <a:rPr lang="en-GB" altLang="en-US" sz="1800" b="1" dirty="0">
                <a:latin typeface="Book Antiqua" panose="02040602050305030304" pitchFamily="18" charset="0"/>
              </a:rPr>
              <a:t>cricoid cartilage </a:t>
            </a:r>
            <a:r>
              <a:rPr lang="en-GB" altLang="en-US" sz="1800" dirty="0">
                <a:latin typeface="Book Antiqua" panose="02040602050305030304" pitchFamily="18" charset="0"/>
              </a:rPr>
              <a:t>of larynx</a:t>
            </a:r>
            <a:br>
              <a:rPr lang="en-GB" altLang="en-US" sz="1800" b="1" dirty="0">
                <a:latin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</a:rPr>
              <a:t>  </a:t>
            </a:r>
            <a:r>
              <a:rPr lang="en-GB" altLang="en-US" sz="1800" dirty="0">
                <a:latin typeface="Book Antiqua" panose="02040602050305030304" pitchFamily="18" charset="0"/>
              </a:rPr>
              <a:t>(level of C6 vertebra), where oesophagus continues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pharynx 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br>
              <a:rPr lang="en-US" altLang="en-US" sz="800" dirty="0">
                <a:latin typeface="Book Antiqua" panose="02040602050305030304" pitchFamily="18" charset="0"/>
              </a:rPr>
            </a:br>
            <a:r>
              <a:rPr lang="en-US" altLang="en-US" sz="1800" b="1" dirty="0">
                <a:latin typeface="Book Antiqua" panose="02040602050305030304" pitchFamily="18" charset="0"/>
              </a:rPr>
              <a:t>3 </a:t>
            </a:r>
            <a:r>
              <a:rPr lang="en-GB" altLang="en-US" sz="1800" b="1" dirty="0">
                <a:latin typeface="Book Antiqua" panose="02040602050305030304" pitchFamily="18" charset="0"/>
              </a:rPr>
              <a:t>walls</a:t>
            </a:r>
            <a:r>
              <a:rPr lang="en-US" altLang="en-US" sz="1800" b="1" dirty="0">
                <a:latin typeface="Book Antiqua" panose="02040602050305030304" pitchFamily="18" charset="0"/>
              </a:rPr>
              <a:t>: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  - </a:t>
            </a:r>
            <a:r>
              <a:rPr lang="en-GB" altLang="en-US" sz="1800" u="sng" dirty="0">
                <a:latin typeface="Book Antiqua" panose="02040602050305030304" pitchFamily="18" charset="0"/>
              </a:rPr>
              <a:t>posterior</a:t>
            </a:r>
            <a:r>
              <a:rPr lang="en-US" altLang="en-US" sz="1800" u="sng" dirty="0">
                <a:latin typeface="Book Antiqua" panose="02040602050305030304" pitchFamily="18" charset="0"/>
              </a:rPr>
              <a:t>:</a:t>
            </a:r>
            <a:r>
              <a:rPr lang="en-U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in front of the first 6 cervical vertebrae,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                      from which is separated by: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Book Antiqua" panose="02040602050305030304" pitchFamily="18" charset="0"/>
              </a:rPr>
              <a:t>          - </a:t>
            </a:r>
            <a:r>
              <a:rPr lang="en-GB" altLang="en-US" sz="1800" dirty="0">
                <a:latin typeface="Book Antiqua" panose="02040602050305030304" pitchFamily="18" charset="0"/>
              </a:rPr>
              <a:t>retropharyngeal space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          - </a:t>
            </a:r>
            <a:r>
              <a:rPr lang="en-GB" altLang="en-US" sz="1800" dirty="0">
                <a:latin typeface="Book Antiqua" panose="02040602050305030304" pitchFamily="18" charset="0"/>
              </a:rPr>
              <a:t>prevertebral muscles 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          - lamina</a:t>
            </a:r>
            <a:r>
              <a:rPr lang="sr-Cyrl-CS" altLang="en-US" sz="1800" dirty="0">
                <a:latin typeface="Book Antiqua" panose="02040602050305030304" pitchFamily="18" charset="0"/>
              </a:rPr>
              <a:t> </a:t>
            </a:r>
            <a:r>
              <a:rPr lang="en-US" altLang="en-US" sz="1800" dirty="0" err="1">
                <a:latin typeface="Book Antiqua" panose="02040602050305030304" pitchFamily="18" charset="0"/>
              </a:rPr>
              <a:t>prevertebralis</a:t>
            </a:r>
            <a:r>
              <a:rPr lang="en-US" altLang="en-US" sz="1800" dirty="0">
                <a:latin typeface="Book Antiqua" panose="02040602050305030304" pitchFamily="18" charset="0"/>
              </a:rPr>
              <a:t> (part of cervical fascia)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endParaRPr lang="en-U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  - </a:t>
            </a:r>
            <a:r>
              <a:rPr lang="en-US" altLang="en-US" sz="1800" u="sng" dirty="0">
                <a:latin typeface="Book Antiqua" panose="02040602050305030304" pitchFamily="18" charset="0"/>
              </a:rPr>
              <a:t>2 </a:t>
            </a:r>
            <a:r>
              <a:rPr lang="en-GB" altLang="en-US" sz="1800" u="sng" dirty="0">
                <a:latin typeface="Book Antiqua" panose="02040602050305030304" pitchFamily="18" charset="0"/>
              </a:rPr>
              <a:t>lateral walls </a:t>
            </a:r>
            <a:r>
              <a:rPr lang="en-US" altLang="en-US" sz="1800" u="sng" dirty="0">
                <a:latin typeface="Book Antiqua" panose="02040602050305030304" pitchFamily="18" charset="0"/>
              </a:rPr>
              <a:t>(</a:t>
            </a:r>
            <a:r>
              <a:rPr lang="en-GB" altLang="en-US" sz="1800" u="sng" dirty="0">
                <a:latin typeface="Book Antiqua" panose="02040602050305030304" pitchFamily="18" charset="0"/>
              </a:rPr>
              <a:t>right and left</a:t>
            </a:r>
            <a:r>
              <a:rPr lang="en-US" altLang="en-US" sz="1800" u="sng" dirty="0">
                <a:latin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</a:rPr>
              <a:t>that separated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pharyngeal cavity from</a:t>
            </a:r>
            <a:r>
              <a:rPr lang="en-US" altLang="en-US" sz="1800" dirty="0">
                <a:latin typeface="Book Antiqua" panose="02040602050305030304" pitchFamily="18" charset="0"/>
              </a:rPr>
              <a:t>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Book Antiqua" panose="02040602050305030304" pitchFamily="18" charset="0"/>
              </a:rPr>
              <a:t>          - </a:t>
            </a:r>
            <a:r>
              <a:rPr lang="en-GB" altLang="en-US" sz="1800" dirty="0" err="1">
                <a:latin typeface="Book Antiqua" panose="02040602050305030304" pitchFamily="18" charset="0"/>
              </a:rPr>
              <a:t>lateropharyngeal</a:t>
            </a:r>
            <a:r>
              <a:rPr lang="en-GB" altLang="en-US" sz="1800" dirty="0">
                <a:latin typeface="Book Antiqua" panose="02040602050305030304" pitchFamily="18" charset="0"/>
              </a:rPr>
              <a:t> space of the head with important blood vessels and nerves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r>
              <a:rPr lang="en-US" altLang="en-US" sz="1800" dirty="0">
                <a:latin typeface="Book Antiqua" panose="02040602050305030304" pitchFamily="18" charset="0"/>
              </a:rPr>
              <a:t>          </a:t>
            </a:r>
            <a:r>
              <a:rPr lang="en-GB" altLang="en-US" sz="1800" dirty="0">
                <a:latin typeface="Book Antiqua" panose="02040602050305030304" pitchFamily="18" charset="0"/>
              </a:rPr>
              <a:t>(a. </a:t>
            </a:r>
            <a:r>
              <a:rPr lang="en-GB" altLang="en-US" sz="1800" dirty="0" err="1">
                <a:latin typeface="Book Antiqua" panose="02040602050305030304" pitchFamily="18" charset="0"/>
              </a:rPr>
              <a:t>carotis</a:t>
            </a:r>
            <a:r>
              <a:rPr lang="en-GB" altLang="en-US" sz="1800" dirty="0">
                <a:latin typeface="Book Antiqua" panose="02040602050305030304" pitchFamily="18" charset="0"/>
              </a:rPr>
              <a:t> interna, v. jugularis interna, IX, X, XI and XII </a:t>
            </a:r>
            <a:r>
              <a:rPr lang="en-GB" altLang="en-US" sz="1800" dirty="0" err="1">
                <a:latin typeface="Book Antiqua" panose="02040602050305030304" pitchFamily="18" charset="0"/>
              </a:rPr>
              <a:t>cranialnerves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- neck region with elements of carotid triangle (trigonum </a:t>
            </a:r>
            <a:r>
              <a:rPr lang="en-GB" altLang="en-US" sz="1800" dirty="0" err="1">
                <a:latin typeface="Book Antiqua" panose="02040602050305030304" pitchFamily="18" charset="0"/>
              </a:rPr>
              <a:t>caroticum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endParaRPr lang="en-U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E71E0B-EED6-7FB1-7F53-5E5D6D0AF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97" y="1196752"/>
            <a:ext cx="8554005" cy="46248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A08605-FF82-52AB-FC7B-78ADFF5E8AF8}"/>
              </a:ext>
            </a:extLst>
          </p:cNvPr>
          <p:cNvSpPr txBox="1"/>
          <p:nvPr/>
        </p:nvSpPr>
        <p:spPr>
          <a:xfrm>
            <a:off x="2627784" y="411872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2800" b="1" dirty="0">
                <a:latin typeface="Book Antiqua" pitchFamily="18" charset="0"/>
              </a:rPr>
              <a:t>Pharyngeal muscles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74389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print"/>
          <a:srcRect l="7640" t="6252" r="38017" b="37549"/>
          <a:stretch>
            <a:fillRect/>
          </a:stretch>
        </p:blipFill>
        <p:spPr bwMode="auto">
          <a:xfrm>
            <a:off x="642938" y="428625"/>
            <a:ext cx="7913687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507" name="Straight Connector 3"/>
          <p:cNvCxnSpPr>
            <a:cxnSpLocks noChangeShapeType="1"/>
          </p:cNvCxnSpPr>
          <p:nvPr/>
        </p:nvCxnSpPr>
        <p:spPr bwMode="auto">
          <a:xfrm>
            <a:off x="4929188" y="3571875"/>
            <a:ext cx="2286000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08" name="Straight Connector 5"/>
          <p:cNvCxnSpPr>
            <a:cxnSpLocks noChangeShapeType="1"/>
          </p:cNvCxnSpPr>
          <p:nvPr/>
        </p:nvCxnSpPr>
        <p:spPr bwMode="auto">
          <a:xfrm>
            <a:off x="5143500" y="4929188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09" name="Straight Connector 6"/>
          <p:cNvCxnSpPr>
            <a:cxnSpLocks noChangeShapeType="1"/>
          </p:cNvCxnSpPr>
          <p:nvPr/>
        </p:nvCxnSpPr>
        <p:spPr bwMode="auto">
          <a:xfrm>
            <a:off x="5000625" y="3786188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10" name="Straight Connector 7"/>
          <p:cNvCxnSpPr>
            <a:cxnSpLocks noChangeShapeType="1"/>
          </p:cNvCxnSpPr>
          <p:nvPr/>
        </p:nvCxnSpPr>
        <p:spPr bwMode="auto">
          <a:xfrm>
            <a:off x="5000625" y="3357563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11" name="Straight Connector 8"/>
          <p:cNvCxnSpPr>
            <a:cxnSpLocks noChangeShapeType="1"/>
          </p:cNvCxnSpPr>
          <p:nvPr/>
        </p:nvCxnSpPr>
        <p:spPr bwMode="auto">
          <a:xfrm>
            <a:off x="1000125" y="2071688"/>
            <a:ext cx="1143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 cstate="print"/>
          <a:srcRect l="9479" t="7190" r="39986" b="47643"/>
          <a:stretch>
            <a:fillRect/>
          </a:stretch>
        </p:blipFill>
        <p:spPr bwMode="auto">
          <a:xfrm>
            <a:off x="4857750" y="3857625"/>
            <a:ext cx="39433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 cstate="print"/>
          <a:srcRect l="8633" t="6990" r="39369" b="40736"/>
          <a:stretch>
            <a:fillRect/>
          </a:stretch>
        </p:blipFill>
        <p:spPr bwMode="auto">
          <a:xfrm>
            <a:off x="4936246" y="581739"/>
            <a:ext cx="4057650" cy="305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22532" name="Rectangle 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9662" y="-23019"/>
            <a:ext cx="6089650" cy="6715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3" name="TextBox 2"/>
          <p:cNvSpPr txBox="1">
            <a:spLocks noChangeArrowheads="1"/>
          </p:cNvSpPr>
          <p:nvPr/>
        </p:nvSpPr>
        <p:spPr bwMode="auto">
          <a:xfrm>
            <a:off x="32936" y="379094"/>
            <a:ext cx="7059344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GB" altLang="en-US" sz="1700" b="1" dirty="0">
                <a:latin typeface="Book Antiqua" pitchFamily="18" charset="0"/>
              </a:rPr>
              <a:t>Elevators of pharynx</a:t>
            </a:r>
            <a:r>
              <a:rPr lang="sr-Cyrl-CS" altLang="en-US" sz="1700" b="1" dirty="0">
                <a:latin typeface="Book Antiqua" pitchFamily="18" charset="0"/>
              </a:rPr>
              <a:t> </a:t>
            </a:r>
            <a:endParaRPr lang="en-US" altLang="en-US" sz="1700" b="1" dirty="0">
              <a:latin typeface="Book Antiqua" pitchFamily="18" charset="0"/>
            </a:endParaRPr>
          </a:p>
          <a:p>
            <a:pPr marL="342900" indent="-342900"/>
            <a:endParaRPr lang="en-US" altLang="en-US" sz="1700" b="1" dirty="0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sz="1700" b="1" dirty="0">
                <a:latin typeface="Book Antiqua" pitchFamily="18" charset="0"/>
              </a:rPr>
              <a:t> m. </a:t>
            </a:r>
            <a:r>
              <a:rPr lang="en-US" altLang="en-US" sz="1700" b="1" dirty="0" err="1">
                <a:latin typeface="Book Antiqua" pitchFamily="18" charset="0"/>
              </a:rPr>
              <a:t>palatopharyngeus</a:t>
            </a:r>
            <a:br>
              <a:rPr lang="en-US" altLang="en-US" sz="1700" b="1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- </a:t>
            </a:r>
            <a:r>
              <a:rPr lang="en-GB" altLang="en-US" sz="1700" dirty="0">
                <a:latin typeface="Book Antiqua" pitchFamily="18" charset="0"/>
              </a:rPr>
              <a:t>located on inner surface of</a:t>
            </a:r>
            <a:br>
              <a:rPr lang="sr-Cyrl-CS" altLang="en-US" sz="1700" dirty="0">
                <a:latin typeface="Book Antiqua" pitchFamily="18" charset="0"/>
              </a:rPr>
            </a:br>
            <a:r>
              <a:rPr lang="sr-Cyrl-CS" altLang="en-US" sz="1700" dirty="0">
                <a:latin typeface="Book Antiqua" pitchFamily="18" charset="0"/>
              </a:rPr>
              <a:t>  </a:t>
            </a:r>
            <a:r>
              <a:rPr lang="en-US" altLang="en-US" sz="1700" dirty="0" err="1">
                <a:latin typeface="Book Antiqua" pitchFamily="18" charset="0"/>
              </a:rPr>
              <a:t>m.constrictor</a:t>
            </a:r>
            <a:r>
              <a:rPr lang="sr-Cyrl-C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pharyngis</a:t>
            </a:r>
            <a:r>
              <a:rPr lang="en-US" altLang="en-US" sz="1700" dirty="0">
                <a:latin typeface="Book Antiqua" pitchFamily="18" charset="0"/>
              </a:rPr>
              <a:t> superior</a:t>
            </a:r>
            <a:br>
              <a:rPr lang="en-US" altLang="en-US" sz="1700" b="1" dirty="0">
                <a:latin typeface="Book Antiqua" pitchFamily="18" charset="0"/>
              </a:rPr>
            </a:br>
            <a:r>
              <a:rPr lang="en-US" altLang="en-US" sz="1700" b="1" dirty="0">
                <a:latin typeface="Book Antiqua" pitchFamily="18" charset="0"/>
              </a:rPr>
              <a:t>*</a:t>
            </a:r>
            <a:r>
              <a:rPr lang="en-GB" altLang="en-US" sz="1700" b="1" dirty="0">
                <a:latin typeface="Book Antiqua" pitchFamily="18" charset="0"/>
              </a:rPr>
              <a:t>attachment</a:t>
            </a:r>
            <a:r>
              <a:rPr lang="en-US" altLang="en-US" sz="1700" b="1" dirty="0">
                <a:latin typeface="Book Antiqua" pitchFamily="18" charset="0"/>
              </a:rPr>
              <a:t>:</a:t>
            </a:r>
            <a:br>
              <a:rPr lang="en-US" altLang="en-US" sz="1700" b="1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</a:t>
            </a:r>
            <a:r>
              <a:rPr lang="en-GB" altLang="en-US" sz="1700" dirty="0">
                <a:latin typeface="Book Antiqua" pitchFamily="18" charset="0"/>
              </a:rPr>
              <a:t>proximal</a:t>
            </a:r>
            <a:r>
              <a:rPr lang="en-US" altLang="en-US" sz="1700" dirty="0">
                <a:latin typeface="Book Antiqua" pitchFamily="18" charset="0"/>
              </a:rPr>
              <a:t>: - hard palate and </a:t>
            </a:r>
            <a:r>
              <a:rPr lang="en-GB" altLang="en-US" sz="1700" dirty="0">
                <a:latin typeface="Book Antiqua" pitchFamily="18" charset="0"/>
              </a:rPr>
              <a:t>palatine aponeurosis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</a:t>
            </a:r>
            <a:r>
              <a:rPr lang="en-GB" altLang="en-US" sz="1700" dirty="0">
                <a:latin typeface="Book Antiqua" pitchFamily="18" charset="0"/>
              </a:rPr>
              <a:t>distal</a:t>
            </a:r>
            <a:r>
              <a:rPr lang="en-US" altLang="en-US" sz="1700" dirty="0">
                <a:latin typeface="Book Antiqua" pitchFamily="18" charset="0"/>
              </a:rPr>
              <a:t>: - tunica fibrosa </a:t>
            </a:r>
            <a:r>
              <a:rPr lang="en-US" altLang="en-US" sz="1700" dirty="0" err="1">
                <a:latin typeface="Book Antiqua" pitchFamily="18" charset="0"/>
              </a:rPr>
              <a:t>pharyngis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- </a:t>
            </a:r>
            <a:r>
              <a:rPr lang="en-US" altLang="en-US" sz="1700" dirty="0" err="1">
                <a:latin typeface="Book Antiqua" pitchFamily="18" charset="0"/>
              </a:rPr>
              <a:t>raphae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pharyngis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b="1" dirty="0">
                <a:latin typeface="Book Antiqua" pitchFamily="18" charset="0"/>
              </a:rPr>
              <a:t>*</a:t>
            </a:r>
            <a:r>
              <a:rPr lang="en-GB" altLang="en-US" sz="1700" b="1" dirty="0">
                <a:latin typeface="Book Antiqua" pitchFamily="18" charset="0"/>
              </a:rPr>
              <a:t>innervation</a:t>
            </a:r>
            <a:r>
              <a:rPr lang="en-US" altLang="en-US" sz="1700" b="1" dirty="0">
                <a:latin typeface="Book Antiqua" pitchFamily="18" charset="0"/>
              </a:rPr>
              <a:t>: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 - plexus pharynges</a:t>
            </a:r>
            <a:br>
              <a:rPr lang="en-US" altLang="en-US" sz="1700" dirty="0">
                <a:latin typeface="Book Antiqua" pitchFamily="18" charset="0"/>
              </a:rPr>
            </a:br>
            <a:endParaRPr lang="en-US" altLang="en-US" sz="800" dirty="0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sz="1700" b="1" dirty="0" err="1">
                <a:latin typeface="Book Antiqua" pitchFamily="18" charset="0"/>
              </a:rPr>
              <a:t>m.salpingopharyngeus</a:t>
            </a:r>
            <a:r>
              <a:rPr lang="en-US" altLang="en-US" sz="1700" b="1" dirty="0">
                <a:latin typeface="Book Antiqua" pitchFamily="18" charset="0"/>
              </a:rPr>
              <a:t> is the part of </a:t>
            </a:r>
            <a:br>
              <a:rPr lang="en-US" altLang="en-US" sz="1700" b="1" dirty="0">
                <a:latin typeface="Book Antiqua" pitchFamily="18" charset="0"/>
              </a:rPr>
            </a:br>
            <a:r>
              <a:rPr lang="en-US" altLang="en-US" sz="1700" b="1" dirty="0">
                <a:latin typeface="Book Antiqua" pitchFamily="18" charset="0"/>
              </a:rPr>
              <a:t>m. </a:t>
            </a:r>
            <a:r>
              <a:rPr lang="en-US" altLang="en-US" sz="1700" b="1" dirty="0" err="1">
                <a:latin typeface="Book Antiqua" pitchFamily="18" charset="0"/>
              </a:rPr>
              <a:t>palatopharyngeus</a:t>
            </a:r>
            <a:r>
              <a:rPr lang="en-US" altLang="en-US" sz="1700" b="1" dirty="0">
                <a:latin typeface="Book Antiqua" pitchFamily="18" charset="0"/>
              </a:rPr>
              <a:t> - </a:t>
            </a:r>
            <a:r>
              <a:rPr lang="en-GB" sz="1700" b="0" i="0" dirty="0">
                <a:solidFill>
                  <a:srgbClr val="32323C"/>
                </a:solidFill>
                <a:effectLst/>
                <a:latin typeface="Book Antiqua" panose="02040602050305030304" pitchFamily="18" charset="0"/>
              </a:rPr>
              <a:t>originates from the pharyngotympanic tube and inserts onto the pharyngeal wall.</a:t>
            </a:r>
            <a:endParaRPr lang="en-US" altLang="en-US" sz="1700" dirty="0">
              <a:latin typeface="Book Antiqua" panose="02040602050305030304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sz="1700" b="1" dirty="0">
                <a:latin typeface="Book Antiqua" pitchFamily="18" charset="0"/>
              </a:rPr>
              <a:t>m. stylopharyngeus</a:t>
            </a:r>
          </a:p>
          <a:p>
            <a:pPr marL="342900" indent="-342900"/>
            <a:r>
              <a:rPr lang="en-US" altLang="en-US" sz="1700" dirty="0">
                <a:latin typeface="Book Antiqua" pitchFamily="18" charset="0"/>
              </a:rPr>
              <a:t>	- </a:t>
            </a:r>
            <a:r>
              <a:rPr lang="en-GB" altLang="en-US" sz="1700" dirty="0">
                <a:latin typeface="Book Antiqua" pitchFamily="18" charset="0"/>
              </a:rPr>
              <a:t>located on outer surface of </a:t>
            </a:r>
            <a:br>
              <a:rPr lang="en-GB" altLang="en-US" sz="1700" dirty="0">
                <a:latin typeface="Book Antiqua" pitchFamily="18" charset="0"/>
              </a:rPr>
            </a:br>
            <a:r>
              <a:rPr lang="en-GB" altLang="en-US" sz="1700" dirty="0">
                <a:latin typeface="Book Antiqua" pitchFamily="18" charset="0"/>
              </a:rPr>
              <a:t>  </a:t>
            </a:r>
            <a:r>
              <a:rPr lang="en-US" altLang="en-US" sz="1700" dirty="0" err="1">
                <a:latin typeface="Book Antiqua" pitchFamily="18" charset="0"/>
              </a:rPr>
              <a:t>m.constrictor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pharyngis</a:t>
            </a:r>
            <a:r>
              <a:rPr lang="en-US" altLang="en-US" sz="1700" dirty="0">
                <a:latin typeface="Book Antiqua" pitchFamily="18" charset="0"/>
              </a:rPr>
              <a:t> superior 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b="1" dirty="0">
                <a:latin typeface="Book Antiqua" pitchFamily="18" charset="0"/>
              </a:rPr>
              <a:t>* </a:t>
            </a:r>
            <a:r>
              <a:rPr lang="en-GB" altLang="en-US" sz="1700" b="1" dirty="0">
                <a:latin typeface="Book Antiqua" pitchFamily="18" charset="0"/>
              </a:rPr>
              <a:t>attachment</a:t>
            </a:r>
            <a:r>
              <a:rPr lang="en-US" altLang="en-US" sz="1700" b="1" dirty="0">
                <a:latin typeface="Book Antiqua" pitchFamily="18" charset="0"/>
              </a:rPr>
              <a:t>: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GB" altLang="en-US" sz="1700" dirty="0">
                <a:latin typeface="Book Antiqua" pitchFamily="18" charset="0"/>
              </a:rPr>
              <a:t>proximal</a:t>
            </a:r>
            <a:r>
              <a:rPr lang="en-US" altLang="en-US" sz="1700" dirty="0">
                <a:latin typeface="Book Antiqua" pitchFamily="18" charset="0"/>
              </a:rPr>
              <a:t>: - styloid process of temporal bone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sr-Cyrl-CS" altLang="en-US" sz="1700" dirty="0">
                <a:latin typeface="Book Antiqua" pitchFamily="18" charset="0"/>
              </a:rPr>
              <a:t> </a:t>
            </a:r>
            <a:r>
              <a:rPr lang="en-GB" altLang="en-US" sz="1700" dirty="0">
                <a:latin typeface="Book Antiqua" pitchFamily="18" charset="0"/>
              </a:rPr>
              <a:t>distal</a:t>
            </a:r>
            <a:r>
              <a:rPr lang="en-US" altLang="en-US" sz="1700" dirty="0">
                <a:latin typeface="Book Antiqua" pitchFamily="18" charset="0"/>
              </a:rPr>
              <a:t>: - tunica fibrosa </a:t>
            </a:r>
            <a:r>
              <a:rPr lang="en-US" altLang="en-US" sz="1700" dirty="0" err="1">
                <a:latin typeface="Book Antiqua" pitchFamily="18" charset="0"/>
              </a:rPr>
              <a:t>pharyngis</a:t>
            </a:r>
            <a:r>
              <a:rPr lang="en-US" altLang="en-US" sz="1700" dirty="0">
                <a:latin typeface="Book Antiqua" pitchFamily="18" charset="0"/>
              </a:rPr>
              <a:t> (lateral wall)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      - </a:t>
            </a:r>
            <a:r>
              <a:rPr lang="en-US" altLang="en-US" sz="1700" dirty="0" err="1">
                <a:latin typeface="Book Antiqua" pitchFamily="18" charset="0"/>
              </a:rPr>
              <a:t>cartilago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tyroidea</a:t>
            </a:r>
            <a:r>
              <a:rPr lang="en-US" altLang="en-US" sz="1700" dirty="0">
                <a:latin typeface="Book Antiqua" pitchFamily="18" charset="0"/>
              </a:rPr>
              <a:t> </a:t>
            </a:r>
            <a:r>
              <a:rPr lang="en-US" altLang="en-US" sz="1700" dirty="0" err="1">
                <a:latin typeface="Book Antiqua" pitchFamily="18" charset="0"/>
              </a:rPr>
              <a:t>laryngis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b="1" dirty="0">
                <a:latin typeface="Book Antiqua" pitchFamily="18" charset="0"/>
              </a:rPr>
              <a:t>*</a:t>
            </a:r>
            <a:r>
              <a:rPr lang="en-GB" altLang="en-US" sz="1700" b="1" dirty="0">
                <a:latin typeface="Book Antiqua" pitchFamily="18" charset="0"/>
              </a:rPr>
              <a:t>innervation</a:t>
            </a:r>
            <a:r>
              <a:rPr lang="en-US" altLang="en-US" sz="1700" b="1" dirty="0">
                <a:latin typeface="Book Antiqua" pitchFamily="18" charset="0"/>
              </a:rPr>
              <a:t>: </a:t>
            </a:r>
            <a:r>
              <a:rPr lang="en-US" altLang="en-US" sz="1700" dirty="0">
                <a:latin typeface="Book Antiqua" pitchFamily="18" charset="0"/>
              </a:rPr>
              <a:t>- ramus m. stylopharyngei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	             </a:t>
            </a:r>
            <a:r>
              <a:rPr lang="sr-Cyrl-CS" altLang="en-US" sz="1700" dirty="0">
                <a:latin typeface="Book Antiqua" pitchFamily="18" charset="0"/>
              </a:rPr>
              <a:t>     </a:t>
            </a:r>
            <a:r>
              <a:rPr lang="en-US" altLang="en-US" sz="1700" dirty="0">
                <a:latin typeface="Book Antiqua" pitchFamily="18" charset="0"/>
              </a:rPr>
              <a:t>(</a:t>
            </a:r>
            <a:r>
              <a:rPr lang="en-US" altLang="en-US" sz="1700" dirty="0" err="1">
                <a:latin typeface="Book Antiqua" pitchFamily="18" charset="0"/>
              </a:rPr>
              <a:t>n.glossopharyngeus</a:t>
            </a:r>
            <a:r>
              <a:rPr lang="en-US" altLang="en-US" sz="1700" dirty="0">
                <a:latin typeface="Book Antiqua" pitchFamily="18" charset="0"/>
              </a:rPr>
              <a:t>)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2" cstate="print"/>
          <a:srcRect l="35742" t="30937" r="27930" b="30119"/>
          <a:stretch>
            <a:fillRect/>
          </a:stretch>
        </p:blipFill>
        <p:spPr bwMode="auto">
          <a:xfrm>
            <a:off x="59760" y="260648"/>
            <a:ext cx="9024480" cy="604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" name="Straight Connector 6">
            <a:extLst>
              <a:ext uri="{FF2B5EF4-FFF2-40B4-BE49-F238E27FC236}">
                <a16:creationId xmlns:a16="http://schemas.microsoft.com/office/drawing/2014/main" id="{F3D87147-DAE6-9E96-6E75-224F9F1A74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20072" y="2850557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3" name="Straight Connector 6">
            <a:extLst>
              <a:ext uri="{FF2B5EF4-FFF2-40B4-BE49-F238E27FC236}">
                <a16:creationId xmlns:a16="http://schemas.microsoft.com/office/drawing/2014/main" id="{BD035744-D257-5B9F-CCFD-CE3E18A0E2C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79712" y="3745286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4" name="Straight Connector 6">
            <a:extLst>
              <a:ext uri="{FF2B5EF4-FFF2-40B4-BE49-F238E27FC236}">
                <a16:creationId xmlns:a16="http://schemas.microsoft.com/office/drawing/2014/main" id="{12089C68-5796-F690-EED8-D211A9B84A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28352" y="4365104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5" name="Straight Connector 6">
            <a:extLst>
              <a:ext uri="{FF2B5EF4-FFF2-40B4-BE49-F238E27FC236}">
                <a16:creationId xmlns:a16="http://schemas.microsoft.com/office/drawing/2014/main" id="{09942B93-98B4-81E7-E205-3B6FA8BE60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63688" y="5949280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6" name="Straight Connector 6">
            <a:extLst>
              <a:ext uri="{FF2B5EF4-FFF2-40B4-BE49-F238E27FC236}">
                <a16:creationId xmlns:a16="http://schemas.microsoft.com/office/drawing/2014/main" id="{33147DCE-123C-B0C1-D4C3-BFBD6CBE62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79712" y="6305239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E9DACB-EF95-D8CA-884C-2C276973C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20" y="908720"/>
            <a:ext cx="8125959" cy="54204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7CC377-F866-864A-53C8-C46733EAC8E8}"/>
              </a:ext>
            </a:extLst>
          </p:cNvPr>
          <p:cNvSpPr txBox="1"/>
          <p:nvPr/>
        </p:nvSpPr>
        <p:spPr>
          <a:xfrm>
            <a:off x="7917433" y="2170996"/>
            <a:ext cx="7920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7BC222-C0DA-E3B2-43E3-6B097C045F3C}"/>
              </a:ext>
            </a:extLst>
          </p:cNvPr>
          <p:cNvSpPr txBox="1"/>
          <p:nvPr/>
        </p:nvSpPr>
        <p:spPr>
          <a:xfrm>
            <a:off x="862712" y="2491478"/>
            <a:ext cx="7920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72EA1C-3DB3-60D4-D8F3-5C91E2760C69}"/>
              </a:ext>
            </a:extLst>
          </p:cNvPr>
          <p:cNvSpPr txBox="1"/>
          <p:nvPr/>
        </p:nvSpPr>
        <p:spPr>
          <a:xfrm>
            <a:off x="7991974" y="3618960"/>
            <a:ext cx="7920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D8EBF5-900A-6598-291A-15D1D876F598}"/>
              </a:ext>
            </a:extLst>
          </p:cNvPr>
          <p:cNvSpPr txBox="1"/>
          <p:nvPr/>
        </p:nvSpPr>
        <p:spPr>
          <a:xfrm>
            <a:off x="862712" y="3861048"/>
            <a:ext cx="7920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F38198-77C7-9271-7F39-F9DF1448F5F7}"/>
              </a:ext>
            </a:extLst>
          </p:cNvPr>
          <p:cNvSpPr txBox="1"/>
          <p:nvPr/>
        </p:nvSpPr>
        <p:spPr>
          <a:xfrm>
            <a:off x="256587" y="80985"/>
            <a:ext cx="85274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Book Antiqua" panose="02040602050305030304" pitchFamily="18" charset="0"/>
              </a:rPr>
              <a:t>The overlapping of the pharyngeal constrictor muscles leaves four gaps in the musculature for structures to enter or leave the pharynx:</a:t>
            </a:r>
          </a:p>
        </p:txBody>
      </p:sp>
    </p:spTree>
    <p:extLst>
      <p:ext uri="{BB962C8B-B14F-4D97-AF65-F5344CB8AC3E}">
        <p14:creationId xmlns:p14="http://schemas.microsoft.com/office/powerpoint/2010/main" val="1417658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D2DAEA-365F-127C-3C75-6051F07E7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480" y="2994419"/>
            <a:ext cx="5261024" cy="38909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6E3020-9EC5-20F3-4DCC-27F08B799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0"/>
            <a:ext cx="517256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820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Rectangl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7550" y="201613"/>
            <a:ext cx="6162675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15119" y="357188"/>
            <a:ext cx="6357937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altLang="en-US" b="1" dirty="0">
              <a:latin typeface="Book Antiqua" pitchFamily="18" charset="0"/>
            </a:endParaRPr>
          </a:p>
          <a:p>
            <a:pPr marL="342900" indent="-342900"/>
            <a:endParaRPr lang="en-US" altLang="en-US" b="1" dirty="0">
              <a:latin typeface="Book Antiqua" pitchFamily="18" charset="0"/>
            </a:endParaRPr>
          </a:p>
          <a:p>
            <a:pPr marL="342900" indent="-342900"/>
            <a:r>
              <a:rPr lang="en-GB" altLang="en-US" b="1" dirty="0">
                <a:latin typeface="Book Antiqua" pitchFamily="18" charset="0"/>
              </a:rPr>
              <a:t>Blood and lymphatic vessels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 dirty="0">
              <a:latin typeface="Book Antiqua" pitchFamily="18" charset="0"/>
            </a:endParaRPr>
          </a:p>
          <a:p>
            <a:pPr marL="342900" indent="-342900"/>
            <a:r>
              <a:rPr lang="en-GB" altLang="en-US" b="1" dirty="0">
                <a:latin typeface="Book Antiqua" pitchFamily="18" charset="0"/>
              </a:rPr>
              <a:t>Arteries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i="1" dirty="0">
                <a:latin typeface="Book Antiqua" pitchFamily="18" charset="0"/>
              </a:rPr>
              <a:t>pars nasalis</a:t>
            </a:r>
            <a:r>
              <a:rPr lang="en-US" altLang="en-US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a. </a:t>
            </a:r>
            <a:r>
              <a:rPr lang="en-US" altLang="en-US" dirty="0" err="1">
                <a:latin typeface="Book Antiqua" pitchFamily="18" charset="0"/>
              </a:rPr>
              <a:t>maxillaris</a:t>
            </a:r>
            <a:br>
              <a:rPr lang="en-US" altLang="en-US" dirty="0">
                <a:latin typeface="Book Antiqua" pitchFamily="18" charset="0"/>
              </a:rPr>
            </a:br>
            <a:br>
              <a:rPr lang="en-US" altLang="en-US" dirty="0">
                <a:latin typeface="Book Antiqua" pitchFamily="18" charset="0"/>
              </a:rPr>
            </a:br>
            <a:r>
              <a:rPr lang="en-US" altLang="en-US" b="1" i="1" dirty="0">
                <a:latin typeface="Book Antiqua" pitchFamily="18" charset="0"/>
              </a:rPr>
              <a:t>pars </a:t>
            </a:r>
            <a:r>
              <a:rPr lang="en-US" altLang="en-US" b="1" i="1" dirty="0" err="1">
                <a:latin typeface="Book Antiqua" pitchFamily="18" charset="0"/>
              </a:rPr>
              <a:t>oraliss</a:t>
            </a:r>
            <a:r>
              <a:rPr lang="en-US" altLang="en-US" b="1" i="1" dirty="0">
                <a:latin typeface="Book Antiqua" pitchFamily="18" charset="0"/>
              </a:rPr>
              <a:t> </a:t>
            </a:r>
            <a:r>
              <a:rPr lang="en-GB" altLang="en-US" b="1" i="1" dirty="0">
                <a:latin typeface="Book Antiqua" pitchFamily="18" charset="0"/>
              </a:rPr>
              <a:t>and</a:t>
            </a:r>
            <a:r>
              <a:rPr lang="en-US" altLang="en-US" b="1" i="1" dirty="0">
                <a:latin typeface="Book Antiqua" pitchFamily="18" charset="0"/>
              </a:rPr>
              <a:t> pars </a:t>
            </a:r>
            <a:r>
              <a:rPr lang="en-US" altLang="en-US" b="1" i="1" dirty="0" err="1">
                <a:latin typeface="Book Antiqua" pitchFamily="18" charset="0"/>
              </a:rPr>
              <a:t>laryngea</a:t>
            </a:r>
            <a:r>
              <a:rPr lang="en-US" altLang="en-US" dirty="0">
                <a:latin typeface="Book Antiqua" pitchFamily="18" charset="0"/>
              </a:rPr>
              <a:t>:</a:t>
            </a:r>
            <a:endParaRPr lang="en-US" altLang="en-US" b="1" dirty="0">
              <a:latin typeface="Book Antiqua" pitchFamily="18" charset="0"/>
            </a:endParaRPr>
          </a:p>
          <a:p>
            <a:pPr marL="342900" indent="-342900"/>
            <a:r>
              <a:rPr lang="en-US" altLang="en-US" dirty="0">
                <a:latin typeface="Book Antiqua" pitchFamily="18" charset="0"/>
              </a:rPr>
              <a:t>       - a. </a:t>
            </a:r>
            <a:r>
              <a:rPr lang="en-US" altLang="en-US" dirty="0" err="1">
                <a:latin typeface="Book Antiqua" pitchFamily="18" charset="0"/>
              </a:rPr>
              <a:t>pharyngea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ascendens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- a. </a:t>
            </a:r>
            <a:r>
              <a:rPr lang="en-US" altLang="en-US" dirty="0" err="1">
                <a:latin typeface="Book Antiqua" pitchFamily="18" charset="0"/>
              </a:rPr>
              <a:t>tonsilaris</a:t>
            </a:r>
            <a:r>
              <a:rPr lang="en-US" altLang="en-US" dirty="0">
                <a:latin typeface="Book Antiqua" pitchFamily="18" charset="0"/>
              </a:rPr>
              <a:t> (a. </a:t>
            </a:r>
            <a:r>
              <a:rPr lang="en-US" altLang="en-US" dirty="0" err="1">
                <a:latin typeface="Book Antiqua" pitchFamily="18" charset="0"/>
              </a:rPr>
              <a:t>facialis</a:t>
            </a:r>
            <a:r>
              <a:rPr lang="en-US" altLang="en-US" dirty="0">
                <a:latin typeface="Book Antiqua" pitchFamily="18" charset="0"/>
              </a:rPr>
              <a:t>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- a. </a:t>
            </a:r>
            <a:r>
              <a:rPr lang="en-US" altLang="en-US" dirty="0" err="1">
                <a:latin typeface="Book Antiqua" pitchFamily="18" charset="0"/>
              </a:rPr>
              <a:t>palatina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ascendens</a:t>
            </a:r>
            <a:r>
              <a:rPr lang="en-US" altLang="en-US" dirty="0">
                <a:latin typeface="Book Antiqua" pitchFamily="18" charset="0"/>
              </a:rPr>
              <a:t> (a. </a:t>
            </a:r>
            <a:r>
              <a:rPr lang="en-US" altLang="en-US" dirty="0" err="1">
                <a:latin typeface="Book Antiqua" pitchFamily="18" charset="0"/>
              </a:rPr>
              <a:t>facialis</a:t>
            </a:r>
            <a:r>
              <a:rPr lang="en-US" altLang="en-US" dirty="0">
                <a:latin typeface="Book Antiqua" pitchFamily="18" charset="0"/>
              </a:rPr>
              <a:t>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- a. </a:t>
            </a:r>
            <a:r>
              <a:rPr lang="en-US" altLang="en-US" dirty="0" err="1">
                <a:latin typeface="Book Antiqua" pitchFamily="18" charset="0"/>
              </a:rPr>
              <a:t>thyroidea</a:t>
            </a:r>
            <a:r>
              <a:rPr lang="en-US" altLang="en-US" dirty="0">
                <a:latin typeface="Book Antiqua" pitchFamily="18" charset="0"/>
              </a:rPr>
              <a:t> inferior (a. </a:t>
            </a:r>
            <a:r>
              <a:rPr lang="en-US" altLang="en-US" dirty="0" err="1">
                <a:latin typeface="Book Antiqua" pitchFamily="18" charset="0"/>
              </a:rPr>
              <a:t>subclavia</a:t>
            </a:r>
            <a:r>
              <a:rPr lang="en-US" altLang="en-US" dirty="0">
                <a:latin typeface="Book Antiqua" pitchFamily="18" charset="0"/>
              </a:rPr>
              <a:t>)</a:t>
            </a:r>
          </a:p>
          <a:p>
            <a:pPr marL="342900" indent="-342900"/>
            <a:endParaRPr lang="en-US" altLang="en-US" dirty="0">
              <a:latin typeface="Book Antiqua" pitchFamily="18" charset="0"/>
            </a:endParaRPr>
          </a:p>
          <a:p>
            <a:pPr marL="342900" indent="-342900"/>
            <a:r>
              <a:rPr lang="en-US" altLang="en-US" dirty="0">
                <a:latin typeface="Book Antiqua" pitchFamily="18" charset="0"/>
              </a:rPr>
              <a:t> </a:t>
            </a:r>
            <a:r>
              <a:rPr lang="en-GB" altLang="en-US" b="1" dirty="0">
                <a:latin typeface="Book Antiqua" pitchFamily="18" charset="0"/>
              </a:rPr>
              <a:t>Veins drain into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vv. </a:t>
            </a:r>
            <a:r>
              <a:rPr lang="en-US" altLang="en-US" dirty="0" err="1">
                <a:latin typeface="Book Antiqua" pitchFamily="18" charset="0"/>
              </a:rPr>
              <a:t>pharyngeales</a:t>
            </a:r>
            <a:r>
              <a:rPr lang="en-US" altLang="en-US" dirty="0">
                <a:latin typeface="Book Antiqua" pitchFamily="18" charset="0"/>
              </a:rPr>
              <a:t> (tributaries to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   v, jugularis </a:t>
            </a:r>
            <a:r>
              <a:rPr lang="en-US" altLang="en-US" dirty="0" err="1">
                <a:latin typeface="Book Antiqua" pitchFamily="18" charset="0"/>
              </a:rPr>
              <a:t>inetrna</a:t>
            </a:r>
            <a:r>
              <a:rPr lang="en-US" altLang="en-US" dirty="0">
                <a:latin typeface="Book Antiqua" pitchFamily="18" charset="0"/>
              </a:rPr>
              <a:t>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plexus </a:t>
            </a:r>
            <a:r>
              <a:rPr lang="en-US" altLang="en-US" dirty="0" err="1">
                <a:latin typeface="Book Antiqua" pitchFamily="18" charset="0"/>
              </a:rPr>
              <a:t>pterygoideus</a:t>
            </a:r>
            <a:r>
              <a:rPr lang="en-US" altLang="en-US" dirty="0">
                <a:latin typeface="Book Antiqua" pitchFamily="18" charset="0"/>
              </a:rPr>
              <a:t> (vv. </a:t>
            </a:r>
            <a:r>
              <a:rPr lang="en-US" altLang="en-US" dirty="0" err="1">
                <a:latin typeface="Book Antiqua" pitchFamily="18" charset="0"/>
              </a:rPr>
              <a:t>maxillares</a:t>
            </a:r>
            <a:br>
              <a:rPr lang="en-US" altLang="en-US" dirty="0">
                <a:latin typeface="Book Antiqua" pitchFamily="18" charset="0"/>
              </a:rPr>
            </a:br>
            <a:endParaRPr lang="en-US" altLang="en-US" dirty="0">
              <a:latin typeface="Book Antiqua" pitchFamily="18" charset="0"/>
            </a:endParaRPr>
          </a:p>
          <a:p>
            <a:pPr marL="342900" indent="-342900"/>
            <a:r>
              <a:rPr lang="en-GB" altLang="en-US" b="1" dirty="0">
                <a:latin typeface="Book Antiqua" pitchFamily="18" charset="0"/>
              </a:rPr>
              <a:t>Lymphatic vessels drain in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retropharyngeal lymph nodes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- </a:t>
            </a:r>
            <a:r>
              <a:rPr lang="en-GB" altLang="en-US" dirty="0">
                <a:latin typeface="Book Antiqua" pitchFamily="18" charset="0"/>
              </a:rPr>
              <a:t>lymph nodes around </a:t>
            </a:r>
            <a:r>
              <a:rPr lang="en-US" altLang="en-US" dirty="0" err="1">
                <a:latin typeface="Book Antiqua" pitchFamily="18" charset="0"/>
              </a:rPr>
              <a:t>v.jugularis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   </a:t>
            </a:r>
            <a:r>
              <a:rPr lang="en-US" altLang="en-US" dirty="0">
                <a:latin typeface="Book Antiqua" pitchFamily="18" charset="0"/>
              </a:rPr>
              <a:t> interna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 l="8691" t="7184" r="38342" b="39261"/>
          <a:stretch>
            <a:fillRect/>
          </a:stretch>
        </p:blipFill>
        <p:spPr bwMode="auto">
          <a:xfrm>
            <a:off x="4643438" y="357188"/>
            <a:ext cx="413226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581" name="Straight Connector 7"/>
          <p:cNvCxnSpPr>
            <a:cxnSpLocks noChangeShapeType="1"/>
          </p:cNvCxnSpPr>
          <p:nvPr/>
        </p:nvCxnSpPr>
        <p:spPr bwMode="auto">
          <a:xfrm>
            <a:off x="8001000" y="2143125"/>
            <a:ext cx="714375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4582" name="Straight Connector 10"/>
          <p:cNvCxnSpPr>
            <a:cxnSpLocks noChangeShapeType="1"/>
          </p:cNvCxnSpPr>
          <p:nvPr/>
        </p:nvCxnSpPr>
        <p:spPr bwMode="auto">
          <a:xfrm>
            <a:off x="7786688" y="2928938"/>
            <a:ext cx="714375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4583" name="Straight Connector 11"/>
          <p:cNvCxnSpPr>
            <a:cxnSpLocks noChangeShapeType="1"/>
          </p:cNvCxnSpPr>
          <p:nvPr/>
        </p:nvCxnSpPr>
        <p:spPr bwMode="auto">
          <a:xfrm>
            <a:off x="7786688" y="3357563"/>
            <a:ext cx="714375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pic>
        <p:nvPicPr>
          <p:cNvPr id="24584" name="Picture 4"/>
          <p:cNvPicPr>
            <a:picLocks noChangeAspect="1" noChangeArrowheads="1"/>
          </p:cNvPicPr>
          <p:nvPr/>
        </p:nvPicPr>
        <p:blipFill>
          <a:blip r:embed="rId4" cstate="print"/>
          <a:srcRect l="9801" t="4773" r="38187" b="37746"/>
          <a:stretch>
            <a:fillRect/>
          </a:stretch>
        </p:blipFill>
        <p:spPr bwMode="auto">
          <a:xfrm>
            <a:off x="5000625" y="3429000"/>
            <a:ext cx="3805238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-394" r="37685" b="37352"/>
          <a:stretch>
            <a:fillRect/>
          </a:stretch>
        </p:blipFill>
        <p:spPr bwMode="auto">
          <a:xfrm>
            <a:off x="1428750" y="642938"/>
            <a:ext cx="638175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603" name="Straight Connector 2"/>
          <p:cNvCxnSpPr>
            <a:cxnSpLocks noChangeShapeType="1"/>
          </p:cNvCxnSpPr>
          <p:nvPr/>
        </p:nvCxnSpPr>
        <p:spPr bwMode="auto">
          <a:xfrm>
            <a:off x="6215063" y="2143125"/>
            <a:ext cx="1285875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5604" name="Straight Connector 4"/>
          <p:cNvCxnSpPr>
            <a:cxnSpLocks noChangeShapeType="1"/>
          </p:cNvCxnSpPr>
          <p:nvPr/>
        </p:nvCxnSpPr>
        <p:spPr bwMode="auto">
          <a:xfrm>
            <a:off x="5715000" y="3071813"/>
            <a:ext cx="1214438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5605" name="Straight Connector 6"/>
          <p:cNvCxnSpPr>
            <a:cxnSpLocks noChangeShapeType="1"/>
          </p:cNvCxnSpPr>
          <p:nvPr/>
        </p:nvCxnSpPr>
        <p:spPr bwMode="auto">
          <a:xfrm>
            <a:off x="5715000" y="5143500"/>
            <a:ext cx="1071563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Rectangl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74638"/>
            <a:ext cx="2524125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0" y="571500"/>
            <a:ext cx="6357938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altLang="en-US" b="1" dirty="0">
              <a:latin typeface="Book Antiqua" pitchFamily="18" charset="0"/>
            </a:endParaRPr>
          </a:p>
          <a:p>
            <a:pPr marL="342900" indent="-342900"/>
            <a:endParaRPr lang="en-US" altLang="en-US" b="1" dirty="0">
              <a:latin typeface="Book Antiqua" pitchFamily="18" charset="0"/>
            </a:endParaRPr>
          </a:p>
          <a:p>
            <a:pPr marL="342900" indent="-342900"/>
            <a:r>
              <a:rPr lang="en-GB" altLang="en-US" b="1" dirty="0">
                <a:latin typeface="Book Antiqua" pitchFamily="18" charset="0"/>
              </a:rPr>
              <a:t>Innervation</a:t>
            </a:r>
            <a:r>
              <a:rPr lang="en-US" altLang="en-US" b="1" dirty="0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b="1" i="1" dirty="0">
              <a:latin typeface="Book Antiqua" pitchFamily="18" charset="0"/>
            </a:endParaRPr>
          </a:p>
          <a:p>
            <a:pPr marL="342900" indent="-342900"/>
            <a:r>
              <a:rPr lang="en-US" altLang="en-US" b="1" i="1" dirty="0">
                <a:latin typeface="Book Antiqua" pitchFamily="18" charset="0"/>
              </a:rPr>
              <a:t>  * plexus </a:t>
            </a:r>
            <a:r>
              <a:rPr lang="en-US" altLang="en-US" b="1" i="1" dirty="0" err="1">
                <a:latin typeface="Book Antiqua" pitchFamily="18" charset="0"/>
              </a:rPr>
              <a:t>pharyngeus</a:t>
            </a:r>
            <a:endParaRPr lang="en-US" altLang="en-US" dirty="0">
              <a:latin typeface="Book Antiqua" pitchFamily="18" charset="0"/>
            </a:endParaRPr>
          </a:p>
          <a:p>
            <a:pPr marL="342900" indent="-342900"/>
            <a:r>
              <a:rPr lang="en-US" altLang="en-US" dirty="0">
                <a:latin typeface="Book Antiqua" pitchFamily="18" charset="0"/>
              </a:rPr>
              <a:t>      - n. </a:t>
            </a:r>
            <a:r>
              <a:rPr lang="en-US" altLang="en-US" dirty="0" err="1">
                <a:latin typeface="Book Antiqua" pitchFamily="18" charset="0"/>
              </a:rPr>
              <a:t>glossopharyngeus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(pharyngeal branches)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for sensory innervation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n. </a:t>
            </a:r>
            <a:r>
              <a:rPr lang="en-US" altLang="en-US" dirty="0" err="1">
                <a:latin typeface="Book Antiqua" pitchFamily="18" charset="0"/>
              </a:rPr>
              <a:t>vagus</a:t>
            </a:r>
            <a:endParaRPr lang="en-US" altLang="en-US" dirty="0">
              <a:latin typeface="Book Antiqua" pitchFamily="18" charset="0"/>
            </a:endParaRPr>
          </a:p>
          <a:p>
            <a:pPr marL="342900" indent="-342900"/>
            <a:r>
              <a:rPr lang="en-US" altLang="en-US" dirty="0">
                <a:latin typeface="Book Antiqua" pitchFamily="18" charset="0"/>
              </a:rPr>
              <a:t>            (pharyngeal branches)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for motor innervation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dirty="0" err="1">
                <a:latin typeface="Book Antiqua" pitchFamily="18" charset="0"/>
              </a:rPr>
              <a:t>nn</a:t>
            </a:r>
            <a:r>
              <a:rPr lang="en-GB" altLang="en-US" dirty="0">
                <a:latin typeface="Book Antiqua" pitchFamily="18" charset="0"/>
              </a:rPr>
              <a:t>. </a:t>
            </a:r>
            <a:r>
              <a:rPr lang="en-GB" altLang="en-US" dirty="0" err="1">
                <a:latin typeface="Book Antiqua" pitchFamily="18" charset="0"/>
              </a:rPr>
              <a:t>laryngopharyngei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(sympathetic branches of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superior cervical ganglion of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 sympathetic trunk)</a:t>
            </a:r>
            <a:endParaRPr lang="en-US" altLang="en-US" dirty="0">
              <a:latin typeface="Book Antiqua" pitchFamily="18" charset="0"/>
            </a:endParaRPr>
          </a:p>
          <a:p>
            <a:pPr marL="342900" indent="-342900"/>
            <a:r>
              <a:rPr lang="en-US" altLang="en-US" dirty="0">
                <a:latin typeface="Book Antiqua" pitchFamily="18" charset="0"/>
              </a:rPr>
              <a:t>         for vasomotor innervation</a:t>
            </a:r>
          </a:p>
          <a:p>
            <a:pPr marL="342900" indent="-342900"/>
            <a:endParaRPr lang="en-US" altLang="en-US" dirty="0">
              <a:latin typeface="Book Antiqua" pitchFamily="18" charset="0"/>
            </a:endParaRPr>
          </a:p>
          <a:p>
            <a:pPr marL="342900" indent="-342900"/>
            <a:r>
              <a:rPr lang="en-US" altLang="en-US" dirty="0">
                <a:latin typeface="Book Antiqua" pitchFamily="18" charset="0"/>
              </a:rPr>
              <a:t>  * </a:t>
            </a:r>
            <a:r>
              <a:rPr lang="en-US" altLang="en-US" b="1" i="1" dirty="0">
                <a:latin typeface="Book Antiqua" pitchFamily="18" charset="0"/>
              </a:rPr>
              <a:t>ramus m. stylopharyngei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(</a:t>
            </a:r>
            <a:r>
              <a:rPr lang="en-US" altLang="en-US" dirty="0" err="1">
                <a:latin typeface="Book Antiqua" pitchFamily="18" charset="0"/>
              </a:rPr>
              <a:t>n.glossopharyngeus</a:t>
            </a:r>
            <a:r>
              <a:rPr lang="en-US" altLang="en-US" dirty="0">
                <a:latin typeface="Book Antiqua" pitchFamily="18" charset="0"/>
              </a:rPr>
              <a:t>) 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 - </a:t>
            </a:r>
            <a:r>
              <a:rPr lang="en-GB" altLang="en-US" dirty="0">
                <a:latin typeface="Book Antiqua" pitchFamily="18" charset="0"/>
              </a:rPr>
              <a:t>for</a:t>
            </a:r>
            <a:r>
              <a:rPr lang="en-US" altLang="en-US" dirty="0">
                <a:latin typeface="Book Antiqua" pitchFamily="18" charset="0"/>
              </a:rPr>
              <a:t> m. stylopharyngeus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</a:t>
            </a:r>
          </a:p>
          <a:p>
            <a:pPr marL="342900" indent="-342900"/>
            <a:endParaRPr lang="en-US" altLang="en-US" dirty="0">
              <a:latin typeface="Book Antiqua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 l="7640" r="37869" b="37549"/>
          <a:stretch>
            <a:fillRect/>
          </a:stretch>
        </p:blipFill>
        <p:spPr bwMode="auto">
          <a:xfrm>
            <a:off x="3829050" y="1144587"/>
            <a:ext cx="531495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>
            <a:extLst>
              <a:ext uri="{FF2B5EF4-FFF2-40B4-BE49-F238E27FC236}">
                <a16:creationId xmlns:a16="http://schemas.microsoft.com/office/drawing/2014/main" id="{1952EBFE-9338-C284-9B4B-E3EB1516F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3" t="14063" r="29102" b="7187"/>
          <a:stretch>
            <a:fillRect/>
          </a:stretch>
        </p:blipFill>
        <p:spPr bwMode="auto">
          <a:xfrm>
            <a:off x="5643562" y="2642993"/>
            <a:ext cx="35004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Rectangle 1">
            <a:extLst>
              <a:ext uri="{FF2B5EF4-FFF2-40B4-BE49-F238E27FC236}">
                <a16:creationId xmlns:a16="http://schemas.microsoft.com/office/drawing/2014/main" id="{54BFB380-5864-00B0-C514-A04F798C711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-99392"/>
            <a:ext cx="25177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2">
            <a:extLst>
              <a:ext uri="{FF2B5EF4-FFF2-40B4-BE49-F238E27FC236}">
                <a16:creationId xmlns:a16="http://schemas.microsoft.com/office/drawing/2014/main" id="{2168EC30-1F07-6492-6221-60D852043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1" y="197346"/>
            <a:ext cx="9081661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</a:rPr>
              <a:t>Description</a:t>
            </a:r>
            <a:r>
              <a:rPr lang="en-US" altLang="en-US" sz="1800" b="1" dirty="0">
                <a:latin typeface="Book Antiqua" panose="02040602050305030304" pitchFamily="18" charset="0"/>
              </a:rPr>
              <a:t>:</a:t>
            </a:r>
            <a:br>
              <a:rPr lang="en-US" altLang="en-US" sz="1800" dirty="0">
                <a:latin typeface="Book Antiqua" panose="02040602050305030304" pitchFamily="18" charset="0"/>
              </a:rPr>
            </a:br>
            <a:endParaRPr lang="en-US" altLang="en-US" sz="1800" dirty="0">
              <a:latin typeface="Book Antiqua" panose="0204060205030503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1800" b="1" dirty="0">
                <a:latin typeface="Book Antiqua" pitchFamily="18" charset="0"/>
              </a:rPr>
              <a:t>2 </a:t>
            </a:r>
            <a:r>
              <a:rPr lang="en-GB" altLang="en-US" sz="1800" b="1" dirty="0">
                <a:latin typeface="Book Antiqua" pitchFamily="18" charset="0"/>
              </a:rPr>
              <a:t>posterior-lateral angles </a:t>
            </a:r>
            <a:r>
              <a:rPr lang="en-US" altLang="en-US" sz="1800" b="1" dirty="0">
                <a:latin typeface="Book Antiqua" pitchFamily="18" charset="0"/>
              </a:rPr>
              <a:t>(</a:t>
            </a:r>
            <a:r>
              <a:rPr lang="en-GB" altLang="en-US" sz="1800" b="1" dirty="0">
                <a:latin typeface="Book Antiqua" pitchFamily="18" charset="0"/>
              </a:rPr>
              <a:t>right and left</a:t>
            </a:r>
            <a:r>
              <a:rPr lang="en-US" altLang="en-US" sz="1800" b="1" dirty="0">
                <a:latin typeface="Book Antiqua" pitchFamily="18" charset="0"/>
              </a:rPr>
              <a:t>):</a:t>
            </a:r>
          </a:p>
          <a:p>
            <a:pPr>
              <a:spcBef>
                <a:spcPct val="0"/>
              </a:spcBef>
              <a:buNone/>
            </a:pP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Two fascial-fibrous membranes origin </a:t>
            </a:r>
            <a:r>
              <a:rPr lang="en-GB" altLang="en-US" sz="1800" dirty="0">
                <a:latin typeface="Book Antiqua" pitchFamily="18" charset="0"/>
              </a:rPr>
              <a:t>from outer surface of both angles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a) septum </a:t>
            </a:r>
            <a:r>
              <a:rPr lang="en-US" altLang="en-US" sz="1800" dirty="0" err="1">
                <a:latin typeface="Book Antiqua" pitchFamily="18" charset="0"/>
              </a:rPr>
              <a:t>longitudinale</a:t>
            </a:r>
            <a:r>
              <a:rPr lang="en-US" altLang="en-US" sz="1800" dirty="0">
                <a:latin typeface="Book Antiqua" pitchFamily="18" charset="0"/>
              </a:rPr>
              <a:t> (</a:t>
            </a:r>
            <a:r>
              <a:rPr lang="en-GB" altLang="en-US" sz="1800" dirty="0">
                <a:latin typeface="Book Antiqua" pitchFamily="18" charset="0"/>
              </a:rPr>
              <a:t>oriented backward</a:t>
            </a:r>
            <a:r>
              <a:rPr lang="en-US" altLang="en-US" sz="1800" dirty="0">
                <a:latin typeface="Book Antiqua" pitchFamily="18" charset="0"/>
              </a:rPr>
              <a:t>, </a:t>
            </a:r>
            <a:r>
              <a:rPr lang="en-GB" altLang="en-US" sz="1800" dirty="0">
                <a:latin typeface="Book Antiqua" pitchFamily="18" charset="0"/>
              </a:rPr>
              <a:t>connects angle with </a:t>
            </a:r>
            <a:r>
              <a:rPr lang="en-US" altLang="en-US" sz="1800" dirty="0">
                <a:latin typeface="Book Antiqua" pitchFamily="18" charset="0"/>
              </a:rPr>
              <a:t>prevertebral fascia)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b) fascia </a:t>
            </a:r>
            <a:r>
              <a:rPr lang="en-US" altLang="en-US" sz="1800" dirty="0" err="1">
                <a:latin typeface="Book Antiqua" pitchFamily="18" charset="0"/>
              </a:rPr>
              <a:t>stylopharyngea</a:t>
            </a:r>
            <a:r>
              <a:rPr lang="en-US" altLang="en-US" sz="1800" dirty="0">
                <a:latin typeface="Book Antiqua" pitchFamily="18" charset="0"/>
              </a:rPr>
              <a:t> (</a:t>
            </a:r>
            <a:r>
              <a:rPr lang="en-GB" altLang="en-US" sz="1800" dirty="0">
                <a:latin typeface="Book Antiqua" pitchFamily="18" charset="0"/>
              </a:rPr>
              <a:t>oriented laterally</a:t>
            </a:r>
            <a:r>
              <a:rPr lang="en-US" altLang="en-US" sz="1800" dirty="0">
                <a:latin typeface="Book Antiqua" pitchFamily="18" charset="0"/>
              </a:rPr>
              <a:t>, </a:t>
            </a:r>
            <a:r>
              <a:rPr lang="en-GB" altLang="en-US" sz="1800" dirty="0">
                <a:latin typeface="Book Antiqua" pitchFamily="18" charset="0"/>
              </a:rPr>
              <a:t>connects angle with </a:t>
            </a:r>
            <a:r>
              <a:rPr lang="en-US" altLang="en-US" sz="1800" dirty="0">
                <a:latin typeface="Book Antiqua" pitchFamily="18" charset="0"/>
              </a:rPr>
              <a:t>processus </a:t>
            </a:r>
            <a:r>
              <a:rPr lang="en-US" altLang="en-US" sz="1800" dirty="0" err="1">
                <a:latin typeface="Book Antiqua" pitchFamily="18" charset="0"/>
              </a:rPr>
              <a:t>styloideus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                                           of temporal bone)</a:t>
            </a:r>
          </a:p>
          <a:p>
            <a:pPr>
              <a:spcBef>
                <a:spcPct val="0"/>
              </a:spcBef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1800" dirty="0">
                <a:latin typeface="Book Antiqua" pitchFamily="18" charset="0"/>
              </a:rPr>
              <a:t>a) both septum </a:t>
            </a:r>
            <a:r>
              <a:rPr lang="en-US" altLang="en-US" sz="1800" dirty="0" err="1">
                <a:latin typeface="Book Antiqua" pitchFamily="18" charset="0"/>
              </a:rPr>
              <a:t>longitudinale</a:t>
            </a:r>
            <a:r>
              <a:rPr lang="en-US" altLang="en-US" sz="1800" dirty="0">
                <a:latin typeface="Book Antiqua" pitchFamily="18" charset="0"/>
              </a:rPr>
              <a:t> (from both angles) 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laterally border retropharyngeal space,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1800" dirty="0">
                <a:latin typeface="Book Antiqua" pitchFamily="18" charset="0"/>
              </a:rPr>
              <a:t>   which is anteriorly bordered by pharynx and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posteriorly by prevertebral fascia</a:t>
            </a:r>
          </a:p>
          <a:p>
            <a:pPr>
              <a:spcBef>
                <a:spcPct val="0"/>
              </a:spcBef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1800" dirty="0">
                <a:latin typeface="Book Antiqua" pitchFamily="18" charset="0"/>
              </a:rPr>
              <a:t>b) Fascia </a:t>
            </a:r>
            <a:r>
              <a:rPr lang="en-US" altLang="en-US" sz="1800" dirty="0" err="1">
                <a:latin typeface="Book Antiqua" pitchFamily="18" charset="0"/>
              </a:rPr>
              <a:t>stylopharyngea</a:t>
            </a:r>
            <a:r>
              <a:rPr lang="en-US" altLang="en-US" sz="1800" dirty="0">
                <a:latin typeface="Book Antiqua" pitchFamily="18" charset="0"/>
              </a:rPr>
              <a:t> along with ligaments and 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muscles attached to styloid process of temporal bone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separates </a:t>
            </a:r>
            <a:r>
              <a:rPr lang="en-US" altLang="en-US" sz="1800" dirty="0" err="1">
                <a:latin typeface="Book Antiqua" pitchFamily="18" charset="0"/>
              </a:rPr>
              <a:t>retrostyloid</a:t>
            </a:r>
            <a:r>
              <a:rPr lang="en-US" altLang="en-US" sz="1800" dirty="0">
                <a:latin typeface="Book Antiqua" pitchFamily="18" charset="0"/>
              </a:rPr>
              <a:t> from </a:t>
            </a:r>
            <a:r>
              <a:rPr lang="en-US" altLang="en-US" sz="1800" dirty="0" err="1">
                <a:latin typeface="Book Antiqua" pitchFamily="18" charset="0"/>
              </a:rPr>
              <a:t>prestyloid</a:t>
            </a:r>
            <a:r>
              <a:rPr lang="en-US" altLang="en-US" sz="1800" dirty="0">
                <a:latin typeface="Book Antiqua" pitchFamily="18" charset="0"/>
              </a:rPr>
              <a:t> space of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</a:t>
            </a:r>
            <a:r>
              <a:rPr lang="en-US" altLang="en-US" sz="1800" dirty="0" err="1">
                <a:latin typeface="Book Antiqua" pitchFamily="18" charset="0"/>
              </a:rPr>
              <a:t>lateropharyngeal</a:t>
            </a:r>
            <a:r>
              <a:rPr lang="en-US" altLang="en-US" sz="1800" dirty="0">
                <a:latin typeface="Book Antiqua" pitchFamily="18" charset="0"/>
              </a:rPr>
              <a:t> space</a:t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30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14063" r="29102" b="6250"/>
          <a:stretch>
            <a:fillRect/>
          </a:stretch>
        </p:blipFill>
        <p:spPr bwMode="auto">
          <a:xfrm>
            <a:off x="5500688" y="1357313"/>
            <a:ext cx="3300412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9169" y="232026"/>
            <a:ext cx="251777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20" name="TextBox 2"/>
          <p:cNvSpPr txBox="1">
            <a:spLocks noChangeArrowheads="1"/>
          </p:cNvSpPr>
          <p:nvPr/>
        </p:nvSpPr>
        <p:spPr bwMode="auto">
          <a:xfrm>
            <a:off x="107504" y="716664"/>
            <a:ext cx="828675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 b="1" dirty="0">
                <a:latin typeface="Book Antiqua" pitchFamily="18" charset="0"/>
              </a:rPr>
              <a:t>2 </a:t>
            </a:r>
            <a:r>
              <a:rPr lang="en-GB" altLang="en-US" b="1" dirty="0">
                <a:latin typeface="Book Antiqua" pitchFamily="18" charset="0"/>
              </a:rPr>
              <a:t>anterior borders</a:t>
            </a:r>
            <a:r>
              <a:rPr lang="sr-Cyrl-CS" altLang="en-US" b="1" dirty="0">
                <a:latin typeface="Book Antiqua" pitchFamily="18" charset="0"/>
              </a:rPr>
              <a:t> </a:t>
            </a:r>
            <a:r>
              <a:rPr lang="sr-Cyrl-CS" altLang="en-US" dirty="0">
                <a:latin typeface="Book Antiqua" pitchFamily="18" charset="0"/>
              </a:rPr>
              <a:t>– </a:t>
            </a:r>
            <a:r>
              <a:rPr lang="en-GB" altLang="en-US" b="1" dirty="0">
                <a:latin typeface="Book Antiqua" pitchFamily="18" charset="0"/>
              </a:rPr>
              <a:t>attached to</a:t>
            </a:r>
            <a:r>
              <a:rPr lang="sr-Cyrl-CS" altLang="en-US" b="1" dirty="0">
                <a:latin typeface="Book Antiqua" pitchFamily="18" charset="0"/>
              </a:rPr>
              <a:t>: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posterior margin of </a:t>
            </a:r>
            <a:r>
              <a:rPr lang="en-US" altLang="en-US" dirty="0">
                <a:latin typeface="Book Antiqua" pitchFamily="18" charset="0"/>
              </a:rPr>
              <a:t>medial plate of pterygoid</a:t>
            </a:r>
            <a:r>
              <a:rPr lang="en-GB" altLang="en-US" dirty="0">
                <a:latin typeface="Book Antiqua" pitchFamily="18" charset="0"/>
              </a:rPr>
              <a:t> </a:t>
            </a:r>
            <a:r>
              <a:rPr lang="en-US" altLang="en-US" dirty="0">
                <a:latin typeface="Book Antiqua" pitchFamily="18" charset="0"/>
              </a:rPr>
              <a:t>processus of sphenoid bone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</a:t>
            </a:r>
            <a:r>
              <a:rPr lang="sr-Cyrl-CS" altLang="en-US" dirty="0">
                <a:latin typeface="Book Antiqua" pitchFamily="18" charset="0"/>
              </a:rPr>
              <a:t>- </a:t>
            </a:r>
            <a:r>
              <a:rPr lang="en-US" altLang="en-US" dirty="0" err="1">
                <a:latin typeface="Book Antiqua" pitchFamily="18" charset="0"/>
              </a:rPr>
              <a:t>raphae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pterygomandibularis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posterior end of </a:t>
            </a:r>
            <a:r>
              <a:rPr lang="en-US" altLang="en-US" dirty="0">
                <a:latin typeface="Book Antiqua" pitchFamily="18" charset="0"/>
              </a:rPr>
              <a:t>l</a:t>
            </a:r>
            <a:r>
              <a:rPr lang="sr-Cyrl-CS" altLang="en-US" dirty="0">
                <a:latin typeface="Book Antiqua" pitchFamily="18" charset="0"/>
              </a:rPr>
              <a:t>y</a:t>
            </a:r>
            <a:r>
              <a:rPr lang="en-US" altLang="en-US" dirty="0">
                <a:latin typeface="Book Antiqua" pitchFamily="18" charset="0"/>
              </a:rPr>
              <a:t>n</a:t>
            </a:r>
            <a:r>
              <a:rPr lang="sr-Cyrl-CS" altLang="en-US" dirty="0" err="1">
                <a:latin typeface="Book Antiqua" pitchFamily="18" charset="0"/>
              </a:rPr>
              <a:t>еа</a:t>
            </a:r>
            <a:r>
              <a:rPr lang="sr-Cyrl-C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mylohyoidea</a:t>
            </a:r>
            <a:r>
              <a:rPr lang="en-US" altLang="en-US" dirty="0">
                <a:latin typeface="Book Antiqua" pitchFamily="18" charset="0"/>
              </a:rPr>
              <a:t> (mandible)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margin of the root of the tongue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greater and lesser horn of </a:t>
            </a:r>
            <a:r>
              <a:rPr lang="en-US" altLang="en-US" dirty="0">
                <a:latin typeface="Book Antiqua" pitchFamily="18" charset="0"/>
              </a:rPr>
              <a:t>hyoid bone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thyroid cartilage of larynx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posterior end of the arch of cricoid cartilage of larynx</a:t>
            </a:r>
            <a:br>
              <a:rPr lang="sr-Cyrl-CS" altLang="en-US" dirty="0">
                <a:latin typeface="Book Antiqua" pitchFamily="18" charset="0"/>
              </a:rPr>
            </a:br>
            <a:br>
              <a:rPr lang="sr-Cyrl-CS" altLang="en-US" dirty="0">
                <a:latin typeface="Book Antiqua" pitchFamily="18" charset="0"/>
              </a:rPr>
            </a:br>
            <a:r>
              <a:rPr lang="en-GB" altLang="en-US" b="1" dirty="0">
                <a:latin typeface="Book Antiqua" pitchFamily="18" charset="0"/>
              </a:rPr>
              <a:t>Upper end </a:t>
            </a:r>
            <a:r>
              <a:rPr lang="sr-Cyrl-CS" altLang="en-US" b="1" dirty="0">
                <a:latin typeface="Book Antiqua" pitchFamily="18" charset="0"/>
              </a:rPr>
              <a:t>(</a:t>
            </a:r>
            <a:r>
              <a:rPr lang="en-GB" altLang="en-US" b="1" dirty="0">
                <a:latin typeface="Book Antiqua" pitchFamily="18" charset="0"/>
              </a:rPr>
              <a:t>fornix</a:t>
            </a:r>
            <a:r>
              <a:rPr lang="sr-Cyrl-CS" altLang="en-US" b="1" dirty="0">
                <a:latin typeface="Book Antiqua" pitchFamily="18" charset="0"/>
              </a:rPr>
              <a:t>) </a:t>
            </a:r>
            <a:r>
              <a:rPr lang="en-GB" altLang="en-US" b="1" dirty="0">
                <a:latin typeface="Book Antiqua" pitchFamily="18" charset="0"/>
              </a:rPr>
              <a:t>of pharynx</a:t>
            </a:r>
            <a:r>
              <a:rPr lang="sr-Cyrl-CS" altLang="en-US" b="1" dirty="0">
                <a:latin typeface="Book Antiqua" pitchFamily="18" charset="0"/>
              </a:rPr>
              <a:t>: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</a:t>
            </a:r>
            <a:r>
              <a:rPr lang="en-GB" altLang="en-US" dirty="0">
                <a:latin typeface="Book Antiqua" pitchFamily="18" charset="0"/>
              </a:rPr>
              <a:t>attached to cranial base – attachment is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horse-shoe shaped – attached to</a:t>
            </a:r>
            <a:r>
              <a:rPr lang="sr-Cyrl-CS" altLang="en-US" dirty="0">
                <a:latin typeface="Book Antiqua" pitchFamily="18" charset="0"/>
              </a:rPr>
              <a:t>: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US" altLang="en-US" dirty="0">
                <a:latin typeface="Book Antiqua" pitchFamily="18" charset="0"/>
              </a:rPr>
              <a:t>tuberculum </a:t>
            </a:r>
            <a:r>
              <a:rPr lang="en-US" altLang="en-US" dirty="0" err="1">
                <a:latin typeface="Book Antiqua" pitchFamily="18" charset="0"/>
              </a:rPr>
              <a:t>pharyngeum</a:t>
            </a:r>
            <a:r>
              <a:rPr lang="en-US" altLang="en-US" dirty="0">
                <a:latin typeface="Book Antiqua" pitchFamily="18" charset="0"/>
              </a:rPr>
              <a:t> (occipital bone)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inferior surface of the petrous part of temporal bone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</a:t>
            </a:r>
            <a:r>
              <a:rPr lang="en-GB" altLang="en-US" dirty="0">
                <a:latin typeface="Book Antiqua" pitchFamily="18" charset="0"/>
              </a:rPr>
              <a:t> along</a:t>
            </a:r>
            <a:r>
              <a:rPr lang="sr-Cyrl-CS" altLang="en-US" dirty="0">
                <a:latin typeface="Book Antiqua" pitchFamily="18" charset="0"/>
              </a:rPr>
              <a:t> </a:t>
            </a:r>
            <a:r>
              <a:rPr lang="en-GB" altLang="en-US" dirty="0">
                <a:latin typeface="Book Antiqua" pitchFamily="18" charset="0"/>
              </a:rPr>
              <a:t>inferior surface of auditory tube (</a:t>
            </a:r>
            <a:r>
              <a:rPr lang="en-US" altLang="en-US" dirty="0">
                <a:latin typeface="Book Antiqua" pitchFamily="18" charset="0"/>
              </a:rPr>
              <a:t>tuba auditive)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forward to</a:t>
            </a:r>
            <a:r>
              <a:rPr lang="sr-Cyrl-CS" altLang="en-US" dirty="0">
                <a:latin typeface="Book Antiqua" pitchFamily="18" charset="0"/>
              </a:rPr>
              <a:t> </a:t>
            </a:r>
            <a:r>
              <a:rPr lang="en-US" altLang="en-US" dirty="0">
                <a:latin typeface="Book Antiqua" pitchFamily="18" charset="0"/>
              </a:rPr>
              <a:t>choana (posterior opening of nasal cavity)</a:t>
            </a:r>
            <a:br>
              <a:rPr lang="sr-Cyrl-CS" altLang="en-US" dirty="0">
                <a:latin typeface="Book Antiqua" pitchFamily="18" charset="0"/>
              </a:rPr>
            </a:br>
            <a:br>
              <a:rPr lang="sr-Cyrl-CS" altLang="en-US" dirty="0">
                <a:latin typeface="Book Antiqua" pitchFamily="18" charset="0"/>
              </a:rPr>
            </a:br>
            <a:r>
              <a:rPr lang="en-GB" altLang="en-US" b="1" dirty="0">
                <a:latin typeface="Book Antiqua" pitchFamily="18" charset="0"/>
              </a:rPr>
              <a:t>Lower end of pharynx</a:t>
            </a:r>
            <a:r>
              <a:rPr lang="sr-Cyrl-CS" altLang="en-US" b="1" dirty="0">
                <a:latin typeface="Book Antiqua" pitchFamily="18" charset="0"/>
              </a:rPr>
              <a:t>: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continued by </a:t>
            </a:r>
            <a:r>
              <a:rPr lang="en-GB" altLang="en-US" dirty="0" err="1">
                <a:latin typeface="Book Antiqua" pitchFamily="18" charset="0"/>
              </a:rPr>
              <a:t>esophagus</a:t>
            </a:r>
            <a:br>
              <a:rPr lang="sr-Cyrl-CS" altLang="en-US" dirty="0">
                <a:latin typeface="Book Antiqua" pitchFamily="18" charset="0"/>
              </a:rPr>
            </a:br>
            <a:r>
              <a:rPr lang="sr-Cyrl-CS" altLang="en-US" dirty="0">
                <a:latin typeface="Book Antiqua" pitchFamily="18" charset="0"/>
              </a:rPr>
              <a:t>  - </a:t>
            </a:r>
            <a:r>
              <a:rPr lang="en-GB" altLang="en-US" sz="1800" dirty="0">
                <a:latin typeface="Book Antiqua" panose="02040602050305030304" pitchFamily="18" charset="0"/>
              </a:rPr>
              <a:t>at level the inferior border of the </a:t>
            </a:r>
            <a:r>
              <a:rPr lang="en-GB" altLang="en-US" sz="1800" b="1" dirty="0">
                <a:latin typeface="Book Antiqua" panose="02040602050305030304" pitchFamily="18" charset="0"/>
              </a:rPr>
              <a:t>cricoid cartilage </a:t>
            </a:r>
            <a:r>
              <a:rPr lang="en-GB" altLang="en-US" sz="1800" dirty="0">
                <a:latin typeface="Book Antiqua" panose="02040602050305030304" pitchFamily="18" charset="0"/>
              </a:rPr>
              <a:t>of larynx</a:t>
            </a:r>
            <a:br>
              <a:rPr lang="en-GB" altLang="en-US" b="1" dirty="0">
                <a:latin typeface="Book Antiqua" panose="02040602050305030304" pitchFamily="18" charset="0"/>
              </a:rPr>
            </a:br>
            <a:r>
              <a:rPr lang="en-GB" altLang="en-US" b="1" dirty="0">
                <a:latin typeface="Book Antiqua" panose="02040602050305030304" pitchFamily="18" charset="0"/>
              </a:rPr>
              <a:t>   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(level of C6 vertebra), </a:t>
            </a:r>
            <a:endParaRPr lang="sr-Cyrl-CS" altLang="en-US" dirty="0"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 cstate="print"/>
          <a:srcRect l="29883" t="12187" r="28516" b="10001"/>
          <a:stretch>
            <a:fillRect/>
          </a:stretch>
        </p:blipFill>
        <p:spPr bwMode="auto">
          <a:xfrm>
            <a:off x="2411760" y="1664283"/>
            <a:ext cx="4442817" cy="519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573B6D-AE4E-027E-0475-D304C7DC9F3B}"/>
              </a:ext>
            </a:extLst>
          </p:cNvPr>
          <p:cNvSpPr txBox="1"/>
          <p:nvPr/>
        </p:nvSpPr>
        <p:spPr>
          <a:xfrm>
            <a:off x="107504" y="463954"/>
            <a:ext cx="88569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Book Antiqua" panose="02040602050305030304" pitchFamily="18" charset="0"/>
              </a:rPr>
              <a:t>The pharynx is widest (approximately 5 cm) opposite the hyoid bone and narrowest (approximately 1.5 cm) at its inferior end, where it is continuous with the </a:t>
            </a:r>
            <a:r>
              <a:rPr lang="en-GB" dirty="0" err="1">
                <a:latin typeface="Book Antiqua" panose="02040602050305030304" pitchFamily="18" charset="0"/>
              </a:rPr>
              <a:t>esophagus</a:t>
            </a:r>
            <a:r>
              <a:rPr lang="en-GB" dirty="0">
                <a:latin typeface="Book Antiqua" panose="02040602050305030304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>
            <a:extLst>
              <a:ext uri="{FF2B5EF4-FFF2-40B4-BE49-F238E27FC236}">
                <a16:creationId xmlns:a16="http://schemas.microsoft.com/office/drawing/2014/main" id="{067306F1-7F40-40C6-B0CE-B052D36ED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9" t="13126" r="27930" b="7187"/>
          <a:stretch>
            <a:fillRect/>
          </a:stretch>
        </p:blipFill>
        <p:spPr bwMode="auto">
          <a:xfrm>
            <a:off x="5079454" y="1484313"/>
            <a:ext cx="40576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Rectangle 1">
            <a:extLst>
              <a:ext uri="{FF2B5EF4-FFF2-40B4-BE49-F238E27FC236}">
                <a16:creationId xmlns:a16="http://schemas.microsoft.com/office/drawing/2014/main" id="{B74050B1-7077-562B-A909-8978E47276D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10160"/>
            <a:ext cx="4382705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5">
            <a:extLst>
              <a:ext uri="{FF2B5EF4-FFF2-40B4-BE49-F238E27FC236}">
                <a16:creationId xmlns:a16="http://schemas.microsoft.com/office/drawing/2014/main" id="{4FFAA3A5-9E30-2F25-BBB9-E8A755DEB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84313"/>
            <a:ext cx="5576888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</a:rPr>
              <a:t>3 levels (parts)</a:t>
            </a:r>
            <a:r>
              <a:rPr lang="en-US" altLang="en-US" sz="2000">
                <a:latin typeface="Book Antiqua" panose="02040602050305030304" pitchFamily="18" charset="0"/>
              </a:rPr>
              <a:t>:</a:t>
            </a:r>
            <a:br>
              <a:rPr lang="en-US" altLang="en-US" sz="2000">
                <a:latin typeface="Book Antiqua" panose="02040602050305030304" pitchFamily="18" charset="0"/>
              </a:rPr>
            </a:br>
            <a:endParaRPr lang="en-US" altLang="en-US" sz="200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1) </a:t>
            </a:r>
            <a:r>
              <a:rPr lang="en-GB" altLang="en-US" sz="2000">
                <a:latin typeface="Book Antiqua" panose="02040602050305030304" pitchFamily="18" charset="0"/>
              </a:rPr>
              <a:t>Nasal part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Book Antiqua" panose="02040602050305030304" pitchFamily="18" charset="0"/>
              </a:rPr>
              <a:t>(</a:t>
            </a:r>
            <a:r>
              <a:rPr lang="en-US" altLang="en-US" sz="2000" b="1">
                <a:latin typeface="Book Antiqua" panose="02040602050305030304" pitchFamily="18" charset="0"/>
              </a:rPr>
              <a:t>pars nasalis or nasopharynx or epipharynx</a:t>
            </a:r>
            <a:r>
              <a:rPr lang="en-US" altLang="en-US" sz="2000">
                <a:latin typeface="Book Antiqua" panose="02040602050305030304" pitchFamily="18" charset="0"/>
              </a:rPr>
              <a:t>)</a:t>
            </a:r>
            <a:br>
              <a:rPr lang="en-US" altLang="en-US" sz="2000">
                <a:latin typeface="Book Antiqua" panose="02040602050305030304" pitchFamily="18" charset="0"/>
              </a:rPr>
            </a:b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2) </a:t>
            </a:r>
            <a:r>
              <a:rPr lang="en-GB" altLang="en-US" sz="2000">
                <a:latin typeface="Book Antiqua" panose="02040602050305030304" pitchFamily="18" charset="0"/>
              </a:rPr>
              <a:t>Oral part</a:t>
            </a:r>
            <a:r>
              <a:rPr lang="en-US" altLang="en-US" sz="2000">
                <a:latin typeface="Book Antiqua" panose="02040602050305030304" pitchFamily="18" charset="0"/>
              </a:rPr>
              <a:t> 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(</a:t>
            </a:r>
            <a:r>
              <a:rPr lang="en-US" altLang="en-US" sz="2000" b="1">
                <a:latin typeface="Book Antiqua" panose="02040602050305030304" pitchFamily="18" charset="0"/>
              </a:rPr>
              <a:t>pars oralis </a:t>
            </a:r>
            <a:r>
              <a:rPr lang="en-GB" altLang="en-US" sz="2000" b="1">
                <a:latin typeface="Book Antiqua" panose="02040602050305030304" pitchFamily="18" charset="0"/>
              </a:rPr>
              <a:t>or</a:t>
            </a:r>
            <a:r>
              <a:rPr lang="en-US" altLang="en-US" sz="2000" b="1">
                <a:latin typeface="Book Antiqua" panose="02040602050305030304" pitchFamily="18" charset="0"/>
              </a:rPr>
              <a:t> oropharynx </a:t>
            </a:r>
            <a:r>
              <a:rPr lang="en-GB" altLang="en-US" sz="2000" b="1">
                <a:latin typeface="Book Antiqua" panose="02040602050305030304" pitchFamily="18" charset="0"/>
              </a:rPr>
              <a:t>or buccopharynx</a:t>
            </a:r>
            <a:r>
              <a:rPr lang="en-US" altLang="en-US" sz="2000">
                <a:latin typeface="Book Antiqua" panose="02040602050305030304" pitchFamily="18" charset="0"/>
              </a:rPr>
              <a:t>)</a:t>
            </a:r>
            <a:br>
              <a:rPr lang="en-US" altLang="en-US" sz="2000">
                <a:latin typeface="Book Antiqua" panose="02040602050305030304" pitchFamily="18" charset="0"/>
              </a:rPr>
            </a:b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3) </a:t>
            </a:r>
            <a:r>
              <a:rPr lang="en-GB" altLang="en-US" sz="2000">
                <a:latin typeface="Book Antiqua" panose="02040602050305030304" pitchFamily="18" charset="0"/>
              </a:rPr>
              <a:t>Laryngeal part</a:t>
            </a:r>
            <a:br>
              <a:rPr lang="en-US" altLang="en-US" sz="2000">
                <a:latin typeface="Book Antiqua" panose="02040602050305030304" pitchFamily="18" charset="0"/>
              </a:rPr>
            </a:br>
            <a:r>
              <a:rPr lang="en-US" altLang="en-US" sz="2000">
                <a:latin typeface="Book Antiqua" panose="02040602050305030304" pitchFamily="18" charset="0"/>
              </a:rPr>
              <a:t>    (</a:t>
            </a:r>
            <a:r>
              <a:rPr lang="en-US" altLang="en-US" sz="2000" b="1">
                <a:latin typeface="Book Antiqua" panose="02040602050305030304" pitchFamily="18" charset="0"/>
              </a:rPr>
              <a:t>pars laryngea </a:t>
            </a:r>
            <a:r>
              <a:rPr lang="en-GB" altLang="en-US" sz="2000" b="1">
                <a:latin typeface="Book Antiqua" panose="02040602050305030304" pitchFamily="18" charset="0"/>
              </a:rPr>
              <a:t>or</a:t>
            </a:r>
            <a:r>
              <a:rPr lang="en-US" altLang="en-US" sz="2000" b="1">
                <a:latin typeface="Book Antiqua" panose="02040602050305030304" pitchFamily="18" charset="0"/>
              </a:rPr>
              <a:t> laringopharynx</a:t>
            </a:r>
            <a:br>
              <a:rPr lang="en-US" altLang="en-US" sz="2000" b="1">
                <a:latin typeface="Book Antiqua" panose="02040602050305030304" pitchFamily="18" charset="0"/>
              </a:rPr>
            </a:br>
            <a:r>
              <a:rPr lang="en-US" altLang="en-US" sz="2000" b="1">
                <a:latin typeface="Book Antiqua" panose="02040602050305030304" pitchFamily="18" charset="0"/>
              </a:rPr>
              <a:t>     or hipopharynx</a:t>
            </a:r>
            <a:r>
              <a:rPr lang="en-US" altLang="en-US" sz="2000">
                <a:latin typeface="Book Antiqua" panose="02040602050305030304" pitchFamily="18" charset="0"/>
              </a:rPr>
              <a:t>)</a:t>
            </a:r>
          </a:p>
        </p:txBody>
      </p:sp>
      <p:sp>
        <p:nvSpPr>
          <p:cNvPr id="14341" name="TextBox 1">
            <a:extLst>
              <a:ext uri="{FF2B5EF4-FFF2-40B4-BE49-F238E27FC236}">
                <a16:creationId xmlns:a16="http://schemas.microsoft.com/office/drawing/2014/main" id="{B885725D-A2CE-7EDB-F63C-09288ABB1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192088"/>
            <a:ext cx="3048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800">
                <a:latin typeface="Book Antiqua" panose="02040602050305030304" pitchFamily="18" charset="0"/>
              </a:rPr>
              <a:t>Pharyngeal cavity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551496" y="3450456"/>
            <a:ext cx="43576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62146"/>
            <a:ext cx="5187950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2" name="TextBox 8"/>
          <p:cNvSpPr txBox="1">
            <a:spLocks noChangeArrowheads="1"/>
          </p:cNvSpPr>
          <p:nvPr/>
        </p:nvSpPr>
        <p:spPr bwMode="auto">
          <a:xfrm>
            <a:off x="-1" y="908720"/>
            <a:ext cx="8909183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dirty="0">
                <a:latin typeface="Book Antiqua" pitchFamily="18" charset="0"/>
              </a:rPr>
              <a:t>* Behind the nasal cavity and superior to soft plate:</a:t>
            </a:r>
          </a:p>
          <a:p>
            <a:r>
              <a:rPr lang="en-GB" altLang="en-US" dirty="0">
                <a:latin typeface="Book Antiqua" pitchFamily="18" charset="0"/>
              </a:rPr>
              <a:t>* Has respiratory function</a:t>
            </a:r>
            <a:br>
              <a:rPr lang="en-US" altLang="en-US" sz="2000" dirty="0">
                <a:latin typeface="Book Antiqua" pitchFamily="18" charset="0"/>
              </a:rPr>
            </a:br>
            <a:br>
              <a:rPr lang="en-US" altLang="en-US" sz="1000" dirty="0">
                <a:latin typeface="Book Antiqua" pitchFamily="18" charset="0"/>
              </a:rPr>
            </a:br>
            <a:r>
              <a:rPr lang="en-GB" altLang="en-US" b="1" dirty="0">
                <a:latin typeface="Book Antiqua" pitchFamily="18" charset="0"/>
              </a:rPr>
              <a:t>Superior wall </a:t>
            </a:r>
            <a:r>
              <a:rPr lang="en-US" altLang="en-US" b="1" dirty="0">
                <a:latin typeface="Book Antiqua" pitchFamily="18" charset="0"/>
              </a:rPr>
              <a:t>– fornix </a:t>
            </a:r>
            <a:r>
              <a:rPr lang="en-US" altLang="en-US" b="1" dirty="0" err="1">
                <a:latin typeface="Book Antiqua" pitchFamily="18" charset="0"/>
              </a:rPr>
              <a:t>pharyngis</a:t>
            </a:r>
            <a:r>
              <a:rPr lang="en-US" altLang="en-US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- </a:t>
            </a:r>
            <a:r>
              <a:rPr lang="en-GB" altLang="en-US" dirty="0">
                <a:latin typeface="Book Antiqua" pitchFamily="18" charset="0"/>
              </a:rPr>
              <a:t>inferior surface of basilar part of occipital bone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- </a:t>
            </a:r>
            <a:r>
              <a:rPr lang="en-GB" altLang="en-US" dirty="0">
                <a:latin typeface="Book Antiqua" pitchFamily="18" charset="0"/>
              </a:rPr>
              <a:t>inferior surface of the body of sphenoid bone</a:t>
            </a:r>
            <a:endParaRPr lang="en-US" altLang="en-US" dirty="0">
              <a:latin typeface="Book Antiqua" pitchFamily="18" charset="0"/>
            </a:endParaRPr>
          </a:p>
          <a:p>
            <a:endParaRPr lang="en-US" altLang="en-US" sz="1000" dirty="0">
              <a:latin typeface="Book Antiqua" pitchFamily="18" charset="0"/>
            </a:endParaRPr>
          </a:p>
          <a:p>
            <a:r>
              <a:rPr lang="en-GB" dirty="0">
                <a:latin typeface="Book Antiqua" panose="02040602050305030304" pitchFamily="18" charset="0"/>
              </a:rPr>
              <a:t>The pharyngeal tonsil (commonly called the adenoid when enlarged) is in the mucous membrane of the roof and posterior wall of the nasopharynx </a:t>
            </a:r>
            <a:r>
              <a:rPr lang="en-US" altLang="en-US" dirty="0">
                <a:latin typeface="Book Antiqua" pitchFamily="18" charset="0"/>
              </a:rPr>
              <a:t>(</a:t>
            </a:r>
            <a:r>
              <a:rPr lang="en-US" altLang="en-US" b="1" i="1" dirty="0">
                <a:latin typeface="Book Antiqua" pitchFamily="18" charset="0"/>
              </a:rPr>
              <a:t>tonsilla </a:t>
            </a:r>
            <a:r>
              <a:rPr lang="en-US" altLang="en-US" b="1" i="1" dirty="0" err="1">
                <a:latin typeface="Book Antiqua" pitchFamily="18" charset="0"/>
              </a:rPr>
              <a:t>pharyngea</a:t>
            </a:r>
            <a:r>
              <a:rPr lang="en-US" altLang="en-US" dirty="0">
                <a:latin typeface="Book Antiqua" pitchFamily="18" charset="0"/>
              </a:rPr>
              <a:t>),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- </a:t>
            </a:r>
            <a:r>
              <a:rPr lang="en-GB" altLang="en-US" dirty="0">
                <a:latin typeface="Book Antiqua" pitchFamily="18" charset="0"/>
              </a:rPr>
              <a:t>lymphoid tissue</a:t>
            </a:r>
            <a:r>
              <a:rPr lang="en-US" altLang="en-US" dirty="0">
                <a:latin typeface="Book Antiqua" pitchFamily="18" charset="0"/>
              </a:rPr>
              <a:t> consisted of numerous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 </a:t>
            </a:r>
            <a:r>
              <a:rPr lang="en-GB" altLang="en-US" dirty="0">
                <a:latin typeface="Book Antiqua" pitchFamily="18" charset="0"/>
              </a:rPr>
              <a:t>small lymph nodes; on outer surface </a:t>
            </a:r>
            <a:br>
              <a:rPr lang="en-GB" altLang="en-US" dirty="0">
                <a:latin typeface="Book Antiqua" pitchFamily="18" charset="0"/>
              </a:rPr>
            </a:br>
            <a:r>
              <a:rPr lang="en-GB" altLang="en-US" dirty="0">
                <a:latin typeface="Book Antiqua" pitchFamily="18" charset="0"/>
              </a:rPr>
              <a:t>   depressions  can be seen:</a:t>
            </a:r>
            <a:r>
              <a:rPr lang="en-US" altLang="en-US" dirty="0">
                <a:latin typeface="Book Antiqua" pitchFamily="18" charset="0"/>
              </a:rPr>
              <a:t> 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</a:t>
            </a:r>
            <a:r>
              <a:rPr lang="en-US" altLang="en-US" b="1" i="1" dirty="0" err="1">
                <a:latin typeface="Book Antiqua" pitchFamily="18" charset="0"/>
              </a:rPr>
              <a:t>fossulae</a:t>
            </a:r>
            <a:r>
              <a:rPr lang="en-US" altLang="en-US" b="1" i="1" dirty="0">
                <a:latin typeface="Book Antiqua" pitchFamily="18" charset="0"/>
              </a:rPr>
              <a:t> </a:t>
            </a:r>
            <a:r>
              <a:rPr lang="en-US" altLang="en-US" b="1" i="1" dirty="0" err="1">
                <a:latin typeface="Book Antiqua" pitchFamily="18" charset="0"/>
              </a:rPr>
              <a:t>tonsillares</a:t>
            </a:r>
            <a:r>
              <a:rPr lang="en-US" altLang="en-US" b="1" i="1" dirty="0">
                <a:latin typeface="Book Antiqua" pitchFamily="18" charset="0"/>
              </a:rPr>
              <a:t> and </a:t>
            </a:r>
            <a:r>
              <a:rPr lang="en-US" altLang="en-US" b="1" i="1" dirty="0" err="1">
                <a:latin typeface="Book Antiqua" pitchFamily="18" charset="0"/>
              </a:rPr>
              <a:t>cryptae</a:t>
            </a:r>
            <a:r>
              <a:rPr lang="en-US" altLang="en-US" b="1" i="1" dirty="0">
                <a:latin typeface="Book Antiqua" pitchFamily="18" charset="0"/>
              </a:rPr>
              <a:t> </a:t>
            </a:r>
            <a:r>
              <a:rPr lang="en-US" altLang="en-US" b="1" i="1" dirty="0" err="1">
                <a:latin typeface="Book Antiqua" pitchFamily="18" charset="0"/>
              </a:rPr>
              <a:t>tonsillares</a:t>
            </a:r>
            <a:endParaRPr lang="en-US" altLang="en-US" dirty="0">
              <a:latin typeface="Book Antiqua" pitchFamily="18" charset="0"/>
            </a:endParaRPr>
          </a:p>
          <a:p>
            <a:endParaRPr lang="en-US" altLang="en-US" sz="2000" dirty="0">
              <a:latin typeface="Book Antiqua" pitchFamily="18" charset="0"/>
            </a:endParaRPr>
          </a:p>
          <a:p>
            <a:r>
              <a:rPr lang="en-GB" altLang="en-US" b="1" dirty="0">
                <a:latin typeface="Book Antiqua" pitchFamily="18" charset="0"/>
              </a:rPr>
              <a:t>Inferior – uncompleted wall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- </a:t>
            </a:r>
            <a:r>
              <a:rPr lang="en-GB" altLang="en-US" dirty="0">
                <a:latin typeface="Book Antiqua" pitchFamily="18" charset="0"/>
              </a:rPr>
              <a:t>soft palate </a:t>
            </a:r>
            <a:r>
              <a:rPr lang="en-US" altLang="en-US" dirty="0">
                <a:latin typeface="Book Antiqua" pitchFamily="18" charset="0"/>
              </a:rPr>
              <a:t>(</a:t>
            </a:r>
            <a:r>
              <a:rPr lang="en-US" altLang="en-US" dirty="0" err="1">
                <a:latin typeface="Book Antiqua" pitchFamily="18" charset="0"/>
              </a:rPr>
              <a:t>palatum</a:t>
            </a: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dirty="0" err="1">
                <a:latin typeface="Book Antiqua" pitchFamily="18" charset="0"/>
              </a:rPr>
              <a:t>mollae</a:t>
            </a:r>
            <a:r>
              <a:rPr lang="en-US" altLang="en-US" dirty="0">
                <a:latin typeface="Book Antiqua" pitchFamily="18" charset="0"/>
              </a:rPr>
              <a:t>)</a:t>
            </a:r>
            <a:br>
              <a:rPr lang="en-US" altLang="en-US" sz="2000" dirty="0">
                <a:latin typeface="Book Antiqua" pitchFamily="18" charset="0"/>
              </a:rPr>
            </a:br>
            <a:br>
              <a:rPr lang="en-US" altLang="en-US" sz="2000" dirty="0">
                <a:latin typeface="Book Antiqua" pitchFamily="18" charset="0"/>
              </a:rPr>
            </a:br>
            <a:r>
              <a:rPr lang="en-GB" altLang="en-US" b="1" dirty="0">
                <a:latin typeface="Book Antiqua" pitchFamily="18" charset="0"/>
              </a:rPr>
              <a:t>Anterior wall </a:t>
            </a:r>
            <a:r>
              <a:rPr lang="en-US" altLang="en-US" dirty="0">
                <a:latin typeface="Book Antiqua" pitchFamily="18" charset="0"/>
              </a:rPr>
              <a:t>– </a:t>
            </a:r>
            <a:r>
              <a:rPr lang="en-GB" altLang="en-US" dirty="0">
                <a:latin typeface="Book Antiqua" pitchFamily="18" charset="0"/>
              </a:rPr>
              <a:t>missing (opened)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- opening - choanae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CF9618-5E4E-81C4-7C9E-20BFF3FEF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80" y="186616"/>
            <a:ext cx="7495819" cy="33601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648698-603E-B900-06B2-C8E17692F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36" y="3429000"/>
            <a:ext cx="7460164" cy="33601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16D70A0-1DA8-E5D6-9351-876C58711A67}"/>
              </a:ext>
            </a:extLst>
          </p:cNvPr>
          <p:cNvSpPr txBox="1"/>
          <p:nvPr/>
        </p:nvSpPr>
        <p:spPr>
          <a:xfrm>
            <a:off x="3347864" y="2239030"/>
            <a:ext cx="18722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7ABECE-05F3-745A-D592-971E8CEF30E3}"/>
              </a:ext>
            </a:extLst>
          </p:cNvPr>
          <p:cNvSpPr txBox="1"/>
          <p:nvPr/>
        </p:nvSpPr>
        <p:spPr>
          <a:xfrm>
            <a:off x="6228184" y="2852936"/>
            <a:ext cx="1296144" cy="2784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25F382-107E-47EE-958D-F3B5A8EFD8FA}"/>
              </a:ext>
            </a:extLst>
          </p:cNvPr>
          <p:cNvSpPr txBox="1"/>
          <p:nvPr/>
        </p:nvSpPr>
        <p:spPr>
          <a:xfrm>
            <a:off x="3635896" y="4291444"/>
            <a:ext cx="18722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446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717703" y="3645024"/>
            <a:ext cx="435768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-34880"/>
            <a:ext cx="5187950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71882" y="519345"/>
            <a:ext cx="9072118" cy="629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b="1" dirty="0">
                <a:latin typeface="Book Antiqua" pitchFamily="18" charset="0"/>
              </a:rPr>
              <a:t>Posterior wall</a:t>
            </a:r>
            <a:r>
              <a:rPr lang="en-US" altLang="en-US" b="1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  - </a:t>
            </a:r>
            <a:r>
              <a:rPr lang="en-GB" altLang="en-US" dirty="0">
                <a:latin typeface="Book Antiqua" pitchFamily="18" charset="0"/>
              </a:rPr>
              <a:t>at the level of anterior arch of atlas (C1 vertebra) and upper part of axis (C2 vertebra)</a:t>
            </a:r>
            <a:endParaRPr lang="en-US" altLang="en-US" dirty="0">
              <a:latin typeface="Book Antiqua" pitchFamily="18" charset="0"/>
            </a:endParaRPr>
          </a:p>
          <a:p>
            <a:endParaRPr lang="en-US" altLang="en-US" sz="2000" dirty="0">
              <a:latin typeface="Book Antiqua" pitchFamily="18" charset="0"/>
            </a:endParaRPr>
          </a:p>
          <a:p>
            <a:r>
              <a:rPr lang="en-GB" altLang="en-US" b="1" dirty="0">
                <a:latin typeface="Book Antiqua" pitchFamily="18" charset="0"/>
              </a:rPr>
              <a:t>Lateral walls </a:t>
            </a:r>
            <a:r>
              <a:rPr lang="en-US" altLang="en-US" b="1" dirty="0">
                <a:latin typeface="Book Antiqua" pitchFamily="18" charset="0"/>
              </a:rPr>
              <a:t>(</a:t>
            </a:r>
            <a:r>
              <a:rPr lang="en-GB" altLang="en-US" b="1" dirty="0">
                <a:latin typeface="Book Antiqua" pitchFamily="18" charset="0"/>
              </a:rPr>
              <a:t>right and left</a:t>
            </a:r>
            <a:r>
              <a:rPr lang="en-US" altLang="en-US" b="1" dirty="0">
                <a:latin typeface="Book Antiqua" pitchFamily="18" charset="0"/>
              </a:rPr>
              <a:t>) – </a:t>
            </a:r>
            <a:r>
              <a:rPr lang="en-GB" altLang="en-US" b="1" dirty="0">
                <a:latin typeface="Book Antiqua" pitchFamily="18" charset="0"/>
              </a:rPr>
              <a:t>o</a:t>
            </a:r>
            <a:r>
              <a:rPr lang="en-GB" altLang="en-US" dirty="0">
                <a:latin typeface="Book Antiqua" pitchFamily="18" charset="0"/>
              </a:rPr>
              <a:t>n this wall</a:t>
            </a:r>
            <a:r>
              <a:rPr lang="en-US" altLang="en-US" dirty="0">
                <a:latin typeface="Book Antiqua" pitchFamily="18" charset="0"/>
              </a:rPr>
              <a:t>:</a:t>
            </a:r>
            <a:br>
              <a:rPr lang="en-US" altLang="en-US" dirty="0">
                <a:latin typeface="Book Antiqua" pitchFamily="18" charset="0"/>
              </a:rPr>
            </a:br>
            <a:br>
              <a:rPr lang="en-US" altLang="en-US" sz="1000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sz="2000" b="1" i="1" dirty="0">
                <a:latin typeface="Book Antiqua" pitchFamily="18" charset="0"/>
              </a:rPr>
              <a:t>- pharyngeal orifice of auditory (pharyngotympanic tube)</a:t>
            </a:r>
            <a:br>
              <a:rPr lang="en-US" altLang="en-US" sz="2000" b="1" i="1" dirty="0">
                <a:latin typeface="Book Antiqua" pitchFamily="18" charset="0"/>
              </a:rPr>
            </a:br>
            <a:r>
              <a:rPr lang="en-US" altLang="en-US" sz="2000" b="1" i="1" dirty="0">
                <a:latin typeface="Book Antiqua" pitchFamily="18" charset="0"/>
              </a:rPr>
              <a:t>   (ostium </a:t>
            </a:r>
            <a:r>
              <a:rPr lang="en-US" altLang="en-US" sz="2000" b="1" i="1" dirty="0" err="1">
                <a:latin typeface="Book Antiqua" pitchFamily="18" charset="0"/>
              </a:rPr>
              <a:t>pharyngeum</a:t>
            </a:r>
            <a:r>
              <a:rPr lang="en-US" altLang="en-US" sz="2000" b="1" i="1" dirty="0">
                <a:latin typeface="Book Antiqua" pitchFamily="18" charset="0"/>
              </a:rPr>
              <a:t> </a:t>
            </a:r>
            <a:r>
              <a:rPr lang="en-US" altLang="en-US" sz="2000" b="1" i="1" dirty="0" err="1">
                <a:latin typeface="Book Antiqua" pitchFamily="18" charset="0"/>
              </a:rPr>
              <a:t>tubae</a:t>
            </a:r>
            <a:r>
              <a:rPr lang="en-US" altLang="en-US" sz="2000" b="1" i="1" dirty="0">
                <a:latin typeface="Book Antiqua" pitchFamily="18" charset="0"/>
              </a:rPr>
              <a:t> </a:t>
            </a:r>
            <a:r>
              <a:rPr lang="en-US" altLang="en-US" sz="2000" b="1" i="1" dirty="0" err="1">
                <a:latin typeface="Book Antiqua" pitchFamily="18" charset="0"/>
              </a:rPr>
              <a:t>auditivae</a:t>
            </a:r>
            <a:r>
              <a:rPr lang="en-US" altLang="en-US" sz="2000" b="1" i="1" dirty="0">
                <a:latin typeface="Book Antiqua" pitchFamily="18" charset="0"/>
              </a:rPr>
              <a:t>)</a:t>
            </a:r>
            <a:br>
              <a:rPr lang="en-US" altLang="en-US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* </a:t>
            </a:r>
            <a:r>
              <a:rPr lang="en-GB" sz="1700" dirty="0">
                <a:latin typeface="Book Antiqua" panose="02040602050305030304" pitchFamily="18" charset="0"/>
              </a:rPr>
              <a:t>Extending inferiorly from this orifice, there is a vertical fold of mucous membrane, </a:t>
            </a:r>
            <a:br>
              <a:rPr lang="en-GB" sz="1700" dirty="0">
                <a:latin typeface="Book Antiqua" panose="02040602050305030304" pitchFamily="18" charset="0"/>
              </a:rPr>
            </a:br>
            <a:r>
              <a:rPr lang="en-GB" sz="1700" dirty="0">
                <a:latin typeface="Book Antiqua" panose="02040602050305030304" pitchFamily="18" charset="0"/>
              </a:rPr>
              <a:t>       the </a:t>
            </a:r>
            <a:r>
              <a:rPr lang="en-GB" sz="1700" dirty="0" err="1">
                <a:latin typeface="Book Antiqua" panose="02040602050305030304" pitchFamily="18" charset="0"/>
              </a:rPr>
              <a:t>salpingopharyngeal</a:t>
            </a:r>
            <a:r>
              <a:rPr lang="en-GB" sz="1700" dirty="0">
                <a:latin typeface="Book Antiqua" panose="02040602050305030304" pitchFamily="18" charset="0"/>
              </a:rPr>
              <a:t> fold (</a:t>
            </a:r>
            <a:r>
              <a:rPr lang="en-US" altLang="en-US" sz="1700" b="1" i="1" dirty="0">
                <a:latin typeface="Book Antiqua" panose="02040602050305030304" pitchFamily="18" charset="0"/>
              </a:rPr>
              <a:t>plica </a:t>
            </a:r>
            <a:r>
              <a:rPr lang="en-US" altLang="en-US" sz="1700" b="1" i="1" dirty="0" err="1">
                <a:latin typeface="Book Antiqua" panose="02040602050305030304" pitchFamily="18" charset="0"/>
              </a:rPr>
              <a:t>salpingopharyngea</a:t>
            </a:r>
            <a:r>
              <a:rPr lang="en-US" altLang="en-US" sz="1700" b="1" i="1" dirty="0">
                <a:latin typeface="Book Antiqua" panose="02040602050305030304" pitchFamily="18" charset="0"/>
              </a:rPr>
              <a:t>). </a:t>
            </a:r>
            <a:br>
              <a:rPr lang="en-US" altLang="en-US" sz="1700" b="1" i="1" dirty="0">
                <a:latin typeface="Book Antiqua" panose="02040602050305030304" pitchFamily="18" charset="0"/>
              </a:rPr>
            </a:br>
            <a:r>
              <a:rPr lang="en-US" altLang="en-US" sz="1700" b="1" i="1" dirty="0">
                <a:latin typeface="Book Antiqua" panose="02040602050305030304" pitchFamily="18" charset="0"/>
              </a:rPr>
              <a:t>       </a:t>
            </a:r>
            <a:r>
              <a:rPr lang="en-GB" sz="1700" dirty="0">
                <a:latin typeface="Book Antiqua" panose="02040602050305030304" pitchFamily="18" charset="0"/>
              </a:rPr>
              <a:t>It covers the </a:t>
            </a:r>
            <a:r>
              <a:rPr lang="en-GB" sz="1700" dirty="0" err="1">
                <a:latin typeface="Book Antiqua" panose="02040602050305030304" pitchFamily="18" charset="0"/>
              </a:rPr>
              <a:t>salpingopharyngeus</a:t>
            </a:r>
            <a:r>
              <a:rPr lang="en-GB" sz="1700" dirty="0">
                <a:latin typeface="Book Antiqua" panose="02040602050305030304" pitchFamily="18" charset="0"/>
              </a:rPr>
              <a:t> muscle, which opens the pharyngeal orifice of the </a:t>
            </a:r>
            <a:br>
              <a:rPr lang="en-GB" sz="1700" dirty="0">
                <a:latin typeface="Book Antiqua" panose="02040602050305030304" pitchFamily="18" charset="0"/>
              </a:rPr>
            </a:br>
            <a:r>
              <a:rPr lang="en-GB" sz="1700" dirty="0">
                <a:latin typeface="Book Antiqua" panose="02040602050305030304" pitchFamily="18" charset="0"/>
              </a:rPr>
              <a:t>        pharyngotympanic tube during swallowing. </a:t>
            </a:r>
            <a:br>
              <a:rPr lang="en-US" altLang="en-US" sz="1700" dirty="0">
                <a:latin typeface="Book Antiqua" pitchFamily="18" charset="0"/>
              </a:rPr>
            </a:br>
            <a:r>
              <a:rPr lang="en-US" altLang="en-US" sz="1700" dirty="0">
                <a:latin typeface="Book Antiqua" pitchFamily="18" charset="0"/>
              </a:rPr>
              <a:t>     * </a:t>
            </a:r>
            <a:r>
              <a:rPr lang="en-GB" altLang="en-US" sz="1700" dirty="0">
                <a:latin typeface="Book Antiqua" pitchFamily="18" charset="0"/>
              </a:rPr>
              <a:t>posterior border of this orifice is elevated </a:t>
            </a:r>
            <a:r>
              <a:rPr lang="en-US" altLang="en-US" sz="1700" dirty="0">
                <a:latin typeface="Book Antiqua" pitchFamily="18" charset="0"/>
              </a:rPr>
              <a:t>–</a:t>
            </a:r>
            <a:r>
              <a:rPr lang="en-US" altLang="en-US" sz="1700" b="1" i="1" dirty="0">
                <a:latin typeface="Book Antiqua" pitchFamily="18" charset="0"/>
              </a:rPr>
              <a:t>torus </a:t>
            </a:r>
            <a:r>
              <a:rPr lang="en-US" altLang="en-US" sz="1700" b="1" i="1" dirty="0" err="1">
                <a:latin typeface="Book Antiqua" pitchFamily="18" charset="0"/>
              </a:rPr>
              <a:t>tubarius</a:t>
            </a:r>
            <a:endParaRPr lang="en-US" altLang="en-US" sz="1700" b="1" i="1" dirty="0">
              <a:latin typeface="Book Antiqua" pitchFamily="18" charset="0"/>
            </a:endParaRPr>
          </a:p>
          <a:p>
            <a:br>
              <a:rPr lang="en-US" altLang="en-US" dirty="0">
                <a:latin typeface="Book Antiqua" pitchFamily="18" charset="0"/>
              </a:rPr>
            </a:br>
            <a:r>
              <a:rPr lang="en-US" altLang="en-US" dirty="0">
                <a:latin typeface="Book Antiqua" pitchFamily="18" charset="0"/>
              </a:rPr>
              <a:t> </a:t>
            </a:r>
            <a:r>
              <a:rPr lang="en-US" altLang="en-US" sz="2000" b="1" i="1" dirty="0">
                <a:latin typeface="Book Antiqua" pitchFamily="18" charset="0"/>
              </a:rPr>
              <a:t>- tubal tonsil (tonsilla </a:t>
            </a:r>
            <a:r>
              <a:rPr lang="en-US" altLang="en-US" sz="2000" b="1" i="1" dirty="0" err="1">
                <a:latin typeface="Book Antiqua" pitchFamily="18" charset="0"/>
              </a:rPr>
              <a:t>tubaria</a:t>
            </a:r>
            <a:r>
              <a:rPr lang="en-US" altLang="en-US" sz="2000" dirty="0">
                <a:latin typeface="Book Antiqua" pitchFamily="18" charset="0"/>
              </a:rPr>
              <a:t>)</a:t>
            </a:r>
          </a:p>
          <a:p>
            <a:r>
              <a:rPr lang="en-GB" dirty="0">
                <a:latin typeface="Book Antiqua" panose="02040602050305030304" pitchFamily="18" charset="0"/>
              </a:rPr>
              <a:t>    The collection of lymphoid tissue in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submucosa of the pharynx near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 orifice of the pharyngotympanic tube</a:t>
            </a:r>
            <a:br>
              <a:rPr lang="en-GB" dirty="0">
                <a:latin typeface="Book Antiqua" panose="02040602050305030304" pitchFamily="18" charset="0"/>
              </a:rPr>
            </a:br>
            <a:endParaRPr lang="en-GB" sz="800" dirty="0">
              <a:latin typeface="Book Antiqua" panose="02040602050305030304" pitchFamily="18" charset="0"/>
            </a:endParaRPr>
          </a:p>
          <a:p>
            <a:r>
              <a:rPr lang="en-GB" sz="2000" b="1" dirty="0">
                <a:latin typeface="Book Antiqua" panose="02040602050305030304" pitchFamily="18" charset="0"/>
              </a:rPr>
              <a:t>Between lateral and posterior wall:</a:t>
            </a:r>
            <a:br>
              <a:rPr lang="en-GB" sz="2000" dirty="0">
                <a:latin typeface="Book Antiqua" panose="02040602050305030304" pitchFamily="18" charset="0"/>
              </a:rPr>
            </a:br>
            <a:r>
              <a:rPr lang="en-US" altLang="en-US" sz="2000" b="1" i="1" dirty="0">
                <a:latin typeface="Book Antiqua" panose="02040602050305030304" pitchFamily="18" charset="0"/>
              </a:rPr>
              <a:t>- </a:t>
            </a:r>
            <a:r>
              <a:rPr lang="en-US" altLang="en-US" sz="2000" b="1" i="1" dirty="0" err="1">
                <a:latin typeface="Book Antiqua" panose="02040602050305030304" pitchFamily="18" charset="0"/>
              </a:rPr>
              <a:t>recessus</a:t>
            </a:r>
            <a:r>
              <a:rPr lang="en-US" altLang="en-US" sz="2000" b="1" i="1" dirty="0">
                <a:latin typeface="Book Antiqua" panose="02040602050305030304" pitchFamily="18" charset="0"/>
              </a:rPr>
              <a:t> </a:t>
            </a:r>
            <a:r>
              <a:rPr lang="en-US" altLang="en-US" sz="2000" b="1" i="1" dirty="0" err="1">
                <a:latin typeface="Book Antiqua" panose="02040602050305030304" pitchFamily="18" charset="0"/>
              </a:rPr>
              <a:t>pharyngeus</a:t>
            </a:r>
            <a:r>
              <a:rPr lang="en-US" altLang="en-US" sz="2000" b="1" i="1" dirty="0">
                <a:latin typeface="Book Antiqua" panose="02040602050305030304" pitchFamily="18" charset="0"/>
              </a:rPr>
              <a:t> - </a:t>
            </a:r>
            <a:r>
              <a:rPr lang="en-GB" altLang="en-US" dirty="0">
                <a:latin typeface="Book Antiqua" panose="02040602050305030304" pitchFamily="18" charset="0"/>
              </a:rPr>
              <a:t>po</a:t>
            </a:r>
            <a:r>
              <a:rPr lang="en-GB" dirty="0">
                <a:latin typeface="Book Antiqua" panose="02040602050305030304" pitchFamily="18" charset="0"/>
              </a:rPr>
              <a:t>sterior to the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torus of the pharyngotympanic tube and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the </a:t>
            </a:r>
            <a:r>
              <a:rPr lang="en-GB" dirty="0" err="1">
                <a:latin typeface="Book Antiqua" panose="02040602050305030304" pitchFamily="18" charset="0"/>
              </a:rPr>
              <a:t>salpingopharyngeal</a:t>
            </a:r>
            <a:r>
              <a:rPr lang="en-GB" dirty="0">
                <a:latin typeface="Book Antiqua" panose="02040602050305030304" pitchFamily="18" charset="0"/>
              </a:rPr>
              <a:t> fold is a slit-like </a:t>
            </a:r>
            <a:br>
              <a:rPr lang="en-GB" dirty="0">
                <a:latin typeface="Book Antiqua" panose="02040602050305030304" pitchFamily="18" charset="0"/>
              </a:rPr>
            </a:br>
            <a:r>
              <a:rPr lang="en-GB" dirty="0">
                <a:latin typeface="Book Antiqua" panose="02040602050305030304" pitchFamily="18" charset="0"/>
              </a:rPr>
              <a:t>   lateral projection of the pharynx.</a:t>
            </a:r>
            <a:endParaRPr lang="en-US" altLang="en-US" dirty="0">
              <a:latin typeface="Book Antiqua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Aspect">
  <a:themeElements>
    <a:clrScheme name="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spect">
  <a:themeElements>
    <a:clrScheme name="1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1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1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Aspect">
  <a:themeElements>
    <a:clrScheme name="2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2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2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Aspect">
  <a:themeElements>
    <a:clrScheme name="3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3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3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Aspect">
  <a:themeElements>
    <a:clrScheme name="4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4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4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783</TotalTime>
  <Pages>0</Pages>
  <Words>2367</Words>
  <Characters>0</Characters>
  <Application>Microsoft Office PowerPoint</Application>
  <DocSecurity>0</DocSecurity>
  <PresentationFormat>On-screen Show (4:3)</PresentationFormat>
  <Lines>0</Lines>
  <Paragraphs>116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Book Antiqua</vt:lpstr>
      <vt:lpstr>Verdana</vt:lpstr>
      <vt:lpstr>Wingdings</vt:lpstr>
      <vt:lpstr>Wingdings 2</vt:lpstr>
      <vt:lpstr>Aspect</vt:lpstr>
      <vt:lpstr>1_Aspect</vt:lpstr>
      <vt:lpstr>2_Aspect</vt:lpstr>
      <vt:lpstr>3_Aspect</vt:lpstr>
      <vt:lpstr>4_Aspect</vt:lpstr>
      <vt:lpstr>PHARYNX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Vista</dc:creator>
  <cp:lastModifiedBy>Ivana Macuzic</cp:lastModifiedBy>
  <cp:revision>52</cp:revision>
  <dcterms:created xsi:type="dcterms:W3CDTF">2010-03-28T12:56:21Z</dcterms:created>
  <dcterms:modified xsi:type="dcterms:W3CDTF">2024-03-20T00:43:59Z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