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84" r:id="rId1"/>
  </p:sldMasterIdLst>
  <p:notesMasterIdLst>
    <p:notesMasterId r:id="rId65"/>
  </p:notesMasterIdLst>
  <p:sldIdLst>
    <p:sldId id="256" r:id="rId2"/>
    <p:sldId id="257" r:id="rId3"/>
    <p:sldId id="259" r:id="rId4"/>
    <p:sldId id="262" r:id="rId5"/>
    <p:sldId id="260" r:id="rId6"/>
    <p:sldId id="268" r:id="rId7"/>
    <p:sldId id="326" r:id="rId8"/>
    <p:sldId id="269" r:id="rId9"/>
    <p:sldId id="270" r:id="rId10"/>
    <p:sldId id="327" r:id="rId11"/>
    <p:sldId id="271" r:id="rId12"/>
    <p:sldId id="273" r:id="rId13"/>
    <p:sldId id="274" r:id="rId14"/>
    <p:sldId id="275" r:id="rId15"/>
    <p:sldId id="276" r:id="rId16"/>
    <p:sldId id="277" r:id="rId17"/>
    <p:sldId id="472" r:id="rId18"/>
    <p:sldId id="279" r:id="rId19"/>
    <p:sldId id="473" r:id="rId20"/>
    <p:sldId id="283" r:id="rId21"/>
    <p:sldId id="474" r:id="rId22"/>
    <p:sldId id="285" r:id="rId23"/>
    <p:sldId id="310" r:id="rId24"/>
    <p:sldId id="267" r:id="rId25"/>
    <p:sldId id="286" r:id="rId26"/>
    <p:sldId id="476" r:id="rId27"/>
    <p:sldId id="475" r:id="rId28"/>
    <p:sldId id="288" r:id="rId29"/>
    <p:sldId id="290" r:id="rId30"/>
    <p:sldId id="291" r:id="rId31"/>
    <p:sldId id="292" r:id="rId32"/>
    <p:sldId id="294" r:id="rId33"/>
    <p:sldId id="293" r:id="rId34"/>
    <p:sldId id="477" r:id="rId35"/>
    <p:sldId id="296" r:id="rId36"/>
    <p:sldId id="295" r:id="rId37"/>
    <p:sldId id="298" r:id="rId38"/>
    <p:sldId id="299" r:id="rId39"/>
    <p:sldId id="301" r:id="rId40"/>
    <p:sldId id="478" r:id="rId41"/>
    <p:sldId id="305" r:id="rId42"/>
    <p:sldId id="300" r:id="rId43"/>
    <p:sldId id="306" r:id="rId44"/>
    <p:sldId id="307" r:id="rId45"/>
    <p:sldId id="479" r:id="rId46"/>
    <p:sldId id="308" r:id="rId47"/>
    <p:sldId id="480" r:id="rId48"/>
    <p:sldId id="313" r:id="rId49"/>
    <p:sldId id="309" r:id="rId50"/>
    <p:sldId id="312" r:id="rId51"/>
    <p:sldId id="315" r:id="rId52"/>
    <p:sldId id="484" r:id="rId53"/>
    <p:sldId id="317" r:id="rId54"/>
    <p:sldId id="481" r:id="rId55"/>
    <p:sldId id="318" r:id="rId56"/>
    <p:sldId id="482" r:id="rId57"/>
    <p:sldId id="321" r:id="rId58"/>
    <p:sldId id="320" r:id="rId59"/>
    <p:sldId id="319" r:id="rId60"/>
    <p:sldId id="322" r:id="rId61"/>
    <p:sldId id="483" r:id="rId62"/>
    <p:sldId id="324" r:id="rId63"/>
    <p:sldId id="325" r:id="rId64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59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3620 14883,'23'0,"-23"0,24 0,-24 0,24 0,-24 0,24 0,0 0,-1 0,1 0,0 0,0 0,23 0,-23 0,24 0,-24 24,23-24,1 0,23 0,-23 0,0 0,23 0,-23 23,-1-23,1 0,0 0,-25 0,49 0,-48 24,-1-24,1 0,-24 0,24 0,-24 0,24 0,0 0,-24 0,0 0,24 0,-24 0,23 24,-23-24,24 0,0 24,24-24,-48 0,23 0,1 0,0 0,0 0,-24 0,24 0,-1 0,1 0,0 0,24 0,-24 0,23 0,1 0,-1 0,1 0,0 0,-1 0,1 0,0 0,-1 24,-23-24,0 0,23 0,-23-24,-24 24,48 0,-1 0,1 0,0 0,-1 0,25 0,-48 0,47 0,-23 0,-1 0,1 0,-24 0,0 0,-1 0,1 0,0 0,0 0,0 0,23 0,-47 0,24 0,24 0,-25 0,1-24,24 24,-24 0,0 0,-24 0,23 0,25 0,-48 0,24 0,-24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15454 15431,'24'0,"-24"0,0-24,24 24,-24 0,24 0,-24 0,24 0,-1-24,-23 24,24 0,0 0,0 0,0 0,-24 0,47 0,-47 0,24 0,-24 0,24 0,-24 0,24 0,0 0,-24 0,23 0,-23 0,24 0,-24 0,24 0,-24 0,24 0,0 0,-24 0,23 0,-23 0,24 0,-24 0,24 0,0 0,-24 0,24 0,-24 0,23 0,-23 0,24 0,0 0,0 0,0 0,0 0,-24 0,23 0,1 0,-24 0,24 0,0 0,0 0,-1 0,1 0,0 0,-24 24,48-24,-25 0,1 0,0 0,24 0,-24 0,-1 0,25 0,-48 0,24 0,0 0,-1 0,1 24,0-24,0 0,23 0,-23 0,0 0,0 0,-24 0,24 0,-24 0,24 0,-1 0,-23 0,24 0,-24 0,24 0,-24 0,24 0,0 0,-1 0,-23 0,24 0,-24 23,24-23,0 0,23 0,-23 0,0 0,0 0,24 0,-25 0,1 0,24 0,-24 0,-1 0,1 0,0 0,-24 0,48 0,-48 0,23 0,-23 0,0-23,24 23,0 0,0 0,-24 0,24 0,-24 0,47-24,-23 24,0 0,0 0,0 0,-1 0,25 0,-48 0,24 0,0 0,-1 0,-23 0,24 0,-24 0,24 0,-24 0,24 0,-24 0,24 0,0 0,-24 0,23 0,-23 0,24 0,-24 0,24 0,-48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17955 9930,'0'0,"23"0,-23 0,24 0,24 0,0 0,-1 0,-23-24,47 0,1 24,-1 0,25 0,-25 0,0 0,25 0,-49 0,25 0,-1 0,-23 0,-24 0,23 0,-23 0,0 0,0 0,-1 0,-23 0,24 0,0 0,-24 0,24 0,0 0,0 0,47 24,-23-24,-1 0,1 24,-24-24,-1 0,1 0,0 0,0 0,-24 0,48 0,-25 0,1 0,24 0,-1 0,1 0,23 0,-47 0,48 0,-25 0,1 0,0 0,-48 0,23 0,-23 0,24 0,-24 0,24 0,0 0,-24 0,24 0,-24-24,0 24,23 0,-23 0,24 0,-24 0,24 0,0 0,-24 0,24 0,0 0,-1 0,1-24,-24 24,24 0,0 0,0 0,-1 0,25 0,-24 0,0 0,-24 0,47 0,-23 0,-24 0,24 0,0 0,-24 0,24 0,23 0,-23 0,0 0,0 0,-24 0,23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18812 8430,'0'0,"24"0,-24 0,47 0,1 23,-24-23,23 0,25 24,-25-24,25 0,-24 0,23 24,0-24,1 24,-25 0,25-24,-24 0,-1 0,25 0,-1 24,0-1,1-23,-24 0,23 24,-23-24,-1 0,1 0,23 24,-23-24,-24 0,23 0,-23 24,24-24,-48 0,47 0,-23 0,0 0,0 0,23 0,-23 0,-24 0,48 0,-24 0,23 0,-23 0,24 24,-48-24,47 0,-47 0,24 0,0 0,0 0,0 0,-24 0,23 0,-23 0,48 0,-48 0,24 0,24 0,-25 0,25 0,0 0,-1 0,1 0,-24 0,-1 0,1 0,-24-24,-24 24,1 0,23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18883 8787,'0'0,"0"0,24 0,0 0,0 0,47 0,-23-24,47 24,0 0,72 0,-72 0,1 0,23 0,-24-24,-24 24,-23 0,0 0,-25 0,1 0,0 0,-24 0,24 0,-24 0,24 0,-1 0,25 0,0 0,-1 0,1 0,-24 0,23 0,-23 0,24 0,-48 0,24 0,23 0,-47 0,24 0,0 0,23 0,1 0,0 0,-1 0,-23 0,24 0,-1 0,1 0,-24 0,0 0,-1 0,-23 0,24 0,0 0,-24 0,24 0,-24-24,0 24,24 0,-24 0,24 0,-1-23,-23 23,24 0,-24 0,24 0,-24 0,24 0,-24 0,24 0,-24 0,23 0,-23 0,24 0,-24 0,24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19145 8311,'0'0,"24"0,-24 0,24 0,0 0,23 23,-23-23,48 0,23 0,-24 0,1 24,23-24,0 24,-23-24,23 0,0 0,0 0,-23 0,23 0,-23 0,-25 0,25 0,-1 0,0 0,-23 0,24 0,-1 0,-23 0,-1 24,1-24,-24 0,-1 0,-23 0,24 0,-24 0,24 0,-24 0,24 0,-24 0,24 0,-24 0,24 0,-1 0,-23 0,24 0,-24 0,48 0,-48 0,24 0,-1 0,1 0,0 0,24-24,-25 24,1 0,0 0,0 0,0 0,-48 0,0 0,24 0,0 0,-24 0,24 0,-24 0,24 0,-47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9406 5024,'24'0,"-24"0,24 0,-24 0,23 0,-23 0,24 0,-24 0,24 24,0-24,0 0,-24 0,47 0,-23 0,-24 0,48 0,23 0,1 0,23 0,0 0,24 0,-47 24,-1-24,24 0,-23 0,-1 0,-23 0,23 0,-23 0,23 0,-23 0,0 0,-1 0,25 24,-25-24,25 0,-25 24,25-24,-1 24,-23-24,-1 0,25 23,-1-23,1 24,-1-24,1 24,-1-24,-23 0,23 0,1 0,-1 24,-23-24,23 0,-23 0,-25 24,49-24,-48 0,0 0,-1 0,25 0,-24 0,0 0,23 0,-47 0,24 0,24 0,-25 0,1 0,0 0,0 0,0 0,0 0,-1 0,1 0,-24 0,24 0,-24 0,-24 0,0 0,24 0,-23 0,-25 0,0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9525 5096,'0'0,"24"0,-24 0,24 0,23 0,1 0,23 0,25 0,-25 0,48 0,-24 0,1 0,-1 0,24 0,-48 0,1 24,-25-24,1 0,0 0,23 0,-23 0,-1 0,1 0,0 0,-25 0,25 0,-24 0,47 0,1 24,-25-24,1 0,23 0,-23 0,0 0,-1 0,1 0,-24 0,0 0,23 0,1 0,-1 0,-23 0,0 0,24 0,-25 0,1 0,0 0,0 0,0 0,0 0,23 0,-47 0,24 0,0 0,0-24,-1 24,-23 0,48 0,-24 0,0 0,-1-24,-23 24,24 0,0 0,0 0,-24 0,24 0,-24 0,0 0,-24 0,24 0,-24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7-03-21T18:06: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4262 5453,'24'0,"-24"0,24 0,0 0,-24 0,24 0,-24 0,47 0,-23 0,48 0,-1 0,0 0,1 0,47 0,48 0,-48 0,47 24,25-24,-24 24,-48-24,47 0,-23 24,-24-24,24 0,-48 0,1 0,-1 0,0 0,48-24,-24 24,24 0,-24 0,-24 0,48 0,-48 0,-23-24,23 24,-47 0,-1 0,-23 0,0 0,0 0,0 0,23 0,-23 24,0-24,23 0,-23 0,0 0,0 0,0 0,0 0,-24 0,23 0,-23 0,24 24,0-24,0 0,23 0,-47 0,24 0,24 0,-24 0,-1 0,1 0,0 0,0 0,0 0,23 0,1 0,23 0,1 0,-25 0,25 0,-24-24,-1 24,1 0,-24 0,-1 0,1 0,24 0,-24 0,-1 0,25-24,-48 24,48 0,-24 0,-24 0,23 0,-23 0,24 0,0 0,-24 0,24 0,-24 0,24 0,-24 0,47 0,-47 0,24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17ADEF-6BA1-98BA-8A78-D21A867A55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9797A4-660D-04FE-6CBF-01246E62F10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C8B3D357-A41C-43A8-B2D1-9CA7E507C0A1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5B694BD-29A8-4486-3145-A68E47357B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FF467D5-33FD-3C22-B946-F3CE5E0D2F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3799B-EE6F-BACF-BABB-EC4D776A154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BCF28F-CE47-25A6-733D-96FD303AF9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D95921DB-613D-4656-92DD-93BB197CDB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8EEB5259-7C6C-077E-FF4B-BFA5E4B868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86B7031D-A896-8055-90D4-38623A7E19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18ADCA66-6B4B-3360-4DB4-BCE32BF6E7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989DF4-F1B9-44F3-9F56-93DBEDC1716A}" type="slidenum">
              <a:rPr lang="en-GB" altLang="en-US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5921DB-613D-4656-92DD-93BB197CDBED}" type="slidenum">
              <a:rPr lang="en-GB" smtClean="0"/>
              <a:pPr>
                <a:defRPr/>
              </a:pPr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87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9">
            <a:extLst>
              <a:ext uri="{FF2B5EF4-FFF2-40B4-BE49-F238E27FC236}">
                <a16:creationId xmlns:a16="http://schemas.microsoft.com/office/drawing/2014/main" id="{6365377B-881F-A6FD-155C-91898F59C36D}"/>
              </a:ext>
            </a:extLst>
          </p:cNvPr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4BB25DC9-200D-0905-F289-6728356F75DA}"/>
              </a:ext>
            </a:extLst>
          </p:cNvPr>
          <p:cNvSpPr/>
          <p:nvPr/>
        </p:nvSpPr>
        <p:spPr>
          <a:xfrm>
            <a:off x="418595" y="434161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x-none" noProof="1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830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18">
            <a:extLst>
              <a:ext uri="{FF2B5EF4-FFF2-40B4-BE49-F238E27FC236}">
                <a16:creationId xmlns:a16="http://schemas.microsoft.com/office/drawing/2014/main" id="{F71A714C-C441-9B1C-8372-EDFA5BDEF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5AE06D9F-778F-7981-9036-557F38E1C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56F8B6E3-0295-0F2D-A6BC-882067DD2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21E69B-5D41-43B1-9B77-046F41A2CE6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804516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>
            <a:extLst>
              <a:ext uri="{FF2B5EF4-FFF2-40B4-BE49-F238E27FC236}">
                <a16:creationId xmlns:a16="http://schemas.microsoft.com/office/drawing/2014/main" id="{45D24A54-B941-2E1C-3074-E9F19D361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>
            <a:extLst>
              <a:ext uri="{FF2B5EF4-FFF2-40B4-BE49-F238E27FC236}">
                <a16:creationId xmlns:a16="http://schemas.microsoft.com/office/drawing/2014/main" id="{FF9808AA-404E-E5BB-C558-EB58FA2A8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EC075C1-8629-E1A1-82D3-512BA09CD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505DA-2A4F-4060-91E2-181D3AD13A5D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3858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>
            <a:extLst>
              <a:ext uri="{FF2B5EF4-FFF2-40B4-BE49-F238E27FC236}">
                <a16:creationId xmlns:a16="http://schemas.microsoft.com/office/drawing/2014/main" id="{E8CCE982-06AC-E531-82F8-2B2B62E66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>
            <a:extLst>
              <a:ext uri="{FF2B5EF4-FFF2-40B4-BE49-F238E27FC236}">
                <a16:creationId xmlns:a16="http://schemas.microsoft.com/office/drawing/2014/main" id="{8C8E82AC-4BCB-3CF1-29B7-FD61E268B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F4378B57-5AEF-05A7-C1E8-065F39DAD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AF339-93E4-4898-860A-E4976AF8C954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488251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24">
            <a:extLst>
              <a:ext uri="{FF2B5EF4-FFF2-40B4-BE49-F238E27FC236}">
                <a16:creationId xmlns:a16="http://schemas.microsoft.com/office/drawing/2014/main" id="{B3FF1C5E-C6B0-A841-DEB0-41EC843B7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>
            <a:extLst>
              <a:ext uri="{FF2B5EF4-FFF2-40B4-BE49-F238E27FC236}">
                <a16:creationId xmlns:a16="http://schemas.microsoft.com/office/drawing/2014/main" id="{BCFB252D-2E0E-FCF4-94EF-CEED9DD0A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F6BA973-51D0-1EFA-1F56-DE28BBC26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E3FF4-9646-4CAB-9E17-847F92C2AA4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297913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AB15FC0F-1823-44CC-2C7C-DE97315AFCFA}"/>
              </a:ext>
            </a:extLst>
          </p:cNvPr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25C1154B-0143-F16A-9416-722A6D809DDD}"/>
              </a:ext>
            </a:extLst>
          </p:cNvPr>
          <p:cNvSpPr/>
          <p:nvPr/>
        </p:nvSpPr>
        <p:spPr>
          <a:xfrm>
            <a:off x="418595" y="434161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x-none" noProof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830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D17162E4-7722-8BC2-8028-62362FD88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B580ED6-39A5-9186-BB70-3A8F57B09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56779AF-61E1-21D9-8D9F-8605DFBCD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F3035C-4ECD-4499-B3CC-6CFEC496E50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7241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24">
            <a:extLst>
              <a:ext uri="{FF2B5EF4-FFF2-40B4-BE49-F238E27FC236}">
                <a16:creationId xmlns:a16="http://schemas.microsoft.com/office/drawing/2014/main" id="{AEB09F0B-B2B3-B60E-DECB-A1776FA0C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17">
            <a:extLst>
              <a:ext uri="{FF2B5EF4-FFF2-40B4-BE49-F238E27FC236}">
                <a16:creationId xmlns:a16="http://schemas.microsoft.com/office/drawing/2014/main" id="{A1EBE2EC-D8B2-1CE0-4137-F94AA8698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B14D523-3816-8591-C35C-761436A4C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C7734-A352-4838-BF86-C9E139BC4BB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82479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24">
            <a:extLst>
              <a:ext uri="{FF2B5EF4-FFF2-40B4-BE49-F238E27FC236}">
                <a16:creationId xmlns:a16="http://schemas.microsoft.com/office/drawing/2014/main" id="{DACC2D93-9561-126E-BF4F-EFD4B5F23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17">
            <a:extLst>
              <a:ext uri="{FF2B5EF4-FFF2-40B4-BE49-F238E27FC236}">
                <a16:creationId xmlns:a16="http://schemas.microsoft.com/office/drawing/2014/main" id="{53686031-3058-97DC-3778-DD9664CA1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0BC36509-52EF-8036-899D-F847A270B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41D18-DCC5-44E1-B9B9-3B9B84FB7217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27261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24">
            <a:extLst>
              <a:ext uri="{FF2B5EF4-FFF2-40B4-BE49-F238E27FC236}">
                <a16:creationId xmlns:a16="http://schemas.microsoft.com/office/drawing/2014/main" id="{40FD62A0-E710-5ED4-F278-62C21974E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17">
            <a:extLst>
              <a:ext uri="{FF2B5EF4-FFF2-40B4-BE49-F238E27FC236}">
                <a16:creationId xmlns:a16="http://schemas.microsoft.com/office/drawing/2014/main" id="{5F2D89ED-B861-B430-DD14-FC1CA1D17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A517D-2098-0DB2-07A1-31E960421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233C3-1836-498B-B53D-05AE3269738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10810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9">
            <a:extLst>
              <a:ext uri="{FF2B5EF4-FFF2-40B4-BE49-F238E27FC236}">
                <a16:creationId xmlns:a16="http://schemas.microsoft.com/office/drawing/2014/main" id="{5DE67A57-C9FD-7FB3-4171-AC9E9FAB1DE9}"/>
              </a:ext>
            </a:extLst>
          </p:cNvPr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575EBE4B-B1D4-FB99-E33B-5EA52B068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8F7892C-99B3-7C3D-831C-CC29FCBBB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16AE629-7AC7-7E9D-9196-906969208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F19448-72A3-47F9-9425-9581A99E8994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95071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415" marR="18415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24">
            <a:extLst>
              <a:ext uri="{FF2B5EF4-FFF2-40B4-BE49-F238E27FC236}">
                <a16:creationId xmlns:a16="http://schemas.microsoft.com/office/drawing/2014/main" id="{7F83110C-34BF-56D1-4FF8-2351A913D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17">
            <a:extLst>
              <a:ext uri="{FF2B5EF4-FFF2-40B4-BE49-F238E27FC236}">
                <a16:creationId xmlns:a16="http://schemas.microsoft.com/office/drawing/2014/main" id="{1994DFB1-05E2-AD78-4CA7-F12B4C60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ABE4C4A3-2DB7-45BA-CAAA-E9017E614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3BE08-8CEF-4DDA-B489-5B05AC0B4AD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998200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9">
            <a:extLst>
              <a:ext uri="{FF2B5EF4-FFF2-40B4-BE49-F238E27FC236}">
                <a16:creationId xmlns:a16="http://schemas.microsoft.com/office/drawing/2014/main" id="{81595C24-F1B3-231C-1135-180E5647D5A0}"/>
              </a:ext>
            </a:extLst>
          </p:cNvPr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ound Single Corner Rectangle 10">
            <a:extLst>
              <a:ext uri="{FF2B5EF4-FFF2-40B4-BE49-F238E27FC236}">
                <a16:creationId xmlns:a16="http://schemas.microsoft.com/office/drawing/2014/main" id="{6B7816B6-2DF2-F73F-70D8-7E9F17D32674}"/>
              </a:ext>
            </a:extLst>
          </p:cNvPr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C42F8593-51D6-117F-128F-85400ED83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05FCE74-1B85-C0C4-8C2B-42A3FC424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CF4B2896-E7A7-9411-615E-CA4B2375C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5BA5E2-F7A7-4714-B599-C0612E604D7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01235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C8421E5-B015-8861-7AD5-80F1468FEAC9}"/>
              </a:ext>
            </a:extLst>
          </p:cNvPr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en-US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834B918-8EC3-E62C-F822-09572E1BD6B0}"/>
              </a:ext>
            </a:extLst>
          </p:cNvPr>
          <p:cNvSpPr/>
          <p:nvPr/>
        </p:nvSpPr>
        <p:spPr>
          <a:xfrm>
            <a:off x="418595" y="434161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altLang="x-none" noProof="1">
              <a:solidFill>
                <a:srgbClr val="FFFFFF"/>
              </a:solidFill>
            </a:endParaRPr>
          </a:p>
        </p:txBody>
      </p: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6075C499-0291-68A4-35C8-D344C44ED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1031" name="Text Placeholder 3">
            <a:extLst>
              <a:ext uri="{FF2B5EF4-FFF2-40B4-BE49-F238E27FC236}">
                <a16:creationId xmlns:a16="http://schemas.microsoft.com/office/drawing/2014/main" id="{8BB1385B-4245-790E-0112-1EBEE349D2E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74314CDC-AB61-A1AB-01FA-E8C0282B0C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A9A972A-4AFC-25E0-6E64-B91B756E55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12B929-7C28-23A1-7C57-22981D7A0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3E11FE5-1B5E-4726-A5B3-C9730B51492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9" r:id="rId2"/>
    <p:sldLayoutId id="2147484017" r:id="rId3"/>
    <p:sldLayoutId id="2147484010" r:id="rId4"/>
    <p:sldLayoutId id="2147484011" r:id="rId5"/>
    <p:sldLayoutId id="2147484012" r:id="rId6"/>
    <p:sldLayoutId id="2147484018" r:id="rId7"/>
    <p:sldLayoutId id="2147484013" r:id="rId8"/>
    <p:sldLayoutId id="2147484019" r:id="rId9"/>
    <p:sldLayoutId id="2147484014" r:id="rId10"/>
    <p:sldLayoutId id="21474840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anose="020B0604030504040204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customXml" Target="../ink/ink6.xml"/><Relationship Id="rId18" Type="http://schemas.openxmlformats.org/officeDocument/2006/relationships/image" Target="../media/image47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44.png"/><Relationship Id="rId17" Type="http://schemas.openxmlformats.org/officeDocument/2006/relationships/customXml" Target="../ink/ink8.xml"/><Relationship Id="rId2" Type="http://schemas.openxmlformats.org/officeDocument/2006/relationships/image" Target="../media/image39.png"/><Relationship Id="rId16" Type="http://schemas.openxmlformats.org/officeDocument/2006/relationships/image" Target="../media/image46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43.png"/><Relationship Id="rId19" Type="http://schemas.openxmlformats.org/officeDocument/2006/relationships/customXml" Target="../ink/ink9.xml"/><Relationship Id="rId4" Type="http://schemas.openxmlformats.org/officeDocument/2006/relationships/image" Target="../media/image40.png"/><Relationship Id="rId9" Type="http://schemas.openxmlformats.org/officeDocument/2006/relationships/customXml" Target="../ink/ink4.xml"/><Relationship Id="rId14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FCCE8-1BF5-5E88-FE94-F72B58358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375" y="1214438"/>
            <a:ext cx="7772400" cy="1828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>
                <a:latin typeface="Book Antiqua" panose="02040602050305030304" pitchFamily="18" charset="0"/>
              </a:rPr>
              <a:t>ORAL CAVITY</a:t>
            </a:r>
            <a:br>
              <a:rPr lang="sr-Latn-CS" dirty="0">
                <a:latin typeface="Book Antiqua" panose="02040602050305030304" pitchFamily="18" charset="0"/>
              </a:rPr>
            </a:br>
            <a:r>
              <a:rPr lang="sr-Latn-CS" dirty="0">
                <a:latin typeface="Book Antiqua" panose="02040602050305030304" pitchFamily="18" charset="0"/>
              </a:rPr>
              <a:t>(CAVITAS ORIS)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32615F46-6899-7B8C-A0D3-51D2B0BE1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2786063" y="3571875"/>
            <a:ext cx="3529012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>
            <a:extLst>
              <a:ext uri="{FF2B5EF4-FFF2-40B4-BE49-F238E27FC236}">
                <a16:creationId xmlns:a16="http://schemas.microsoft.com/office/drawing/2014/main" id="{D656DD48-D2D9-2232-E787-E0EBF83EA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1" t="23737" r="30530" b="26180"/>
          <a:stretch>
            <a:fillRect/>
          </a:stretch>
        </p:blipFill>
        <p:spPr bwMode="auto">
          <a:xfrm>
            <a:off x="755650" y="692150"/>
            <a:ext cx="7632700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>
            <a:extLst>
              <a:ext uri="{FF2B5EF4-FFF2-40B4-BE49-F238E27FC236}">
                <a16:creationId xmlns:a16="http://schemas.microsoft.com/office/drawing/2014/main" id="{BAC868EF-E469-7ED8-9806-CF67C8FCF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1" t="31754" r="30530" b="26180"/>
          <a:stretch>
            <a:fillRect/>
          </a:stretch>
        </p:blipFill>
        <p:spPr bwMode="auto">
          <a:xfrm>
            <a:off x="3981450" y="1174750"/>
            <a:ext cx="47529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1">
            <a:extLst>
              <a:ext uri="{FF2B5EF4-FFF2-40B4-BE49-F238E27FC236}">
                <a16:creationId xmlns:a16="http://schemas.microsoft.com/office/drawing/2014/main" id="{670FAA2A-C98A-7594-05AD-7BCE3CDE0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46138"/>
            <a:ext cx="8572500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sr-Latn-CS" altLang="en-US" sz="2000">
                <a:latin typeface="Book Antiqua" panose="02040602050305030304" pitchFamily="18" charset="0"/>
              </a:rPr>
              <a:t>- </a:t>
            </a:r>
            <a:r>
              <a:rPr lang="en-GB" altLang="en-US" sz="2000">
                <a:latin typeface="Book Antiqua" panose="02040602050305030304" pitchFamily="18" charset="0"/>
              </a:rPr>
              <a:t>lateral, soft, distensible and movable wall of oral vestible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 </a:t>
            </a:r>
            <a:r>
              <a:rPr lang="en-GB" altLang="en-US" sz="2000" b="1">
                <a:latin typeface="Book Antiqua" panose="02040602050305030304" pitchFamily="18" charset="0"/>
              </a:rPr>
              <a:t>Borders of external surface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 b="1">
                <a:latin typeface="Book Antiqua" panose="02040602050305030304" pitchFamily="18" charset="0"/>
              </a:rPr>
            </a:br>
            <a:br>
              <a:rPr lang="sr-Latn-CS" altLang="en-US" sz="2000" b="1">
                <a:latin typeface="Book Antiqua" panose="02040602050305030304" pitchFamily="18" charset="0"/>
              </a:rPr>
            </a:br>
            <a:r>
              <a:rPr lang="sr-Latn-CS" altLang="en-US" sz="2000" b="1" i="1">
                <a:latin typeface="Book Antiqua" panose="02040602050305030304" pitchFamily="18" charset="0"/>
              </a:rPr>
              <a:t>     - </a:t>
            </a:r>
            <a:r>
              <a:rPr lang="en-GB" altLang="en-US" sz="2000" b="1" i="1">
                <a:latin typeface="Book Antiqua" panose="02040602050305030304" pitchFamily="18" charset="0"/>
              </a:rPr>
              <a:t>superiorly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sr-Latn-CS" altLang="en-US" sz="2000">
                <a:latin typeface="Book Antiqua" panose="02040602050305030304" pitchFamily="18" charset="0"/>
              </a:rPr>
              <a:t>arcus zygomaticus</a:t>
            </a:r>
            <a:r>
              <a:rPr lang="en-GB" altLang="en-US" sz="2000">
                <a:latin typeface="Book Antiqua" panose="02040602050305030304" pitchFamily="18" charset="0"/>
              </a:rPr>
              <a:t>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             and lower eyelid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sr-Latn-CS" altLang="en-US" sz="2000" b="1" i="1">
                <a:latin typeface="Book Antiqua" panose="02040602050305030304" pitchFamily="18" charset="0"/>
              </a:rPr>
              <a:t>- </a:t>
            </a:r>
            <a:r>
              <a:rPr lang="en-GB" altLang="en-US" sz="2000" b="1" i="1">
                <a:latin typeface="Book Antiqua" panose="02040602050305030304" pitchFamily="18" charset="0"/>
              </a:rPr>
              <a:t>inferiorly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en-GB" altLang="en-US" sz="2000">
                <a:latin typeface="Book Antiqua" panose="02040602050305030304" pitchFamily="18" charset="0"/>
              </a:rPr>
              <a:t>inferior border of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          body of</a:t>
            </a:r>
            <a:r>
              <a:rPr lang="sr-Latn-CS" altLang="en-US" sz="2000">
                <a:latin typeface="Book Antiqua" panose="02040602050305030304" pitchFamily="18" charset="0"/>
              </a:rPr>
              <a:t> mandible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sr-Latn-CS" altLang="en-US" sz="2000" b="1" i="1">
                <a:latin typeface="Book Antiqua" panose="02040602050305030304" pitchFamily="18" charset="0"/>
              </a:rPr>
              <a:t>- </a:t>
            </a:r>
            <a:r>
              <a:rPr lang="en-GB" altLang="en-US" sz="2000" b="1" i="1">
                <a:latin typeface="Book Antiqua" panose="02040602050305030304" pitchFamily="18" charset="0"/>
              </a:rPr>
              <a:t>anteriorly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en-GB" altLang="en-US" sz="2000">
                <a:latin typeface="Book Antiqua" panose="02040602050305030304" pitchFamily="18" charset="0"/>
              </a:rPr>
              <a:t>vertical line that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             passes through corner of mouth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</a:t>
            </a:r>
            <a:r>
              <a:rPr lang="en-GB" altLang="en-US" sz="2000">
                <a:latin typeface="Book Antiqua" panose="02040602050305030304" pitchFamily="18" charset="0"/>
              </a:rPr>
              <a:t> </a:t>
            </a:r>
            <a:r>
              <a:rPr lang="sr-Latn-CS" altLang="en-US" sz="2000" b="1" i="1">
                <a:latin typeface="Book Antiqua" panose="02040602050305030304" pitchFamily="18" charset="0"/>
              </a:rPr>
              <a:t>- </a:t>
            </a:r>
            <a:r>
              <a:rPr lang="en-GB" altLang="en-US" sz="2000" b="1" i="1">
                <a:latin typeface="Book Antiqua" panose="02040602050305030304" pitchFamily="18" charset="0"/>
              </a:rPr>
              <a:t>posteriorly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en-GB" altLang="en-US" sz="2000">
                <a:latin typeface="Book Antiqua" panose="02040602050305030304" pitchFamily="18" charset="0"/>
              </a:rPr>
              <a:t>anterior border of </a:t>
            </a:r>
            <a:r>
              <a:rPr lang="sr-Latn-CS" altLang="en-US" sz="2000">
                <a:latin typeface="Book Antiqua" panose="02040602050305030304" pitchFamily="18" charset="0"/>
              </a:rPr>
              <a:t>m. masseter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 </a:t>
            </a:r>
            <a:r>
              <a:rPr lang="en-GB" altLang="en-US" sz="2000" b="1">
                <a:latin typeface="Book Antiqua" panose="02040602050305030304" pitchFamily="18" charset="0"/>
              </a:rPr>
              <a:t>Borders of inner surface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br>
              <a:rPr lang="sr-Latn-CS" altLang="en-US" sz="2000" b="1">
                <a:latin typeface="Book Antiqua" panose="02040602050305030304" pitchFamily="18" charset="0"/>
              </a:rPr>
            </a:b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sr-Latn-CS" altLang="en-US" sz="2000" b="1" i="1">
                <a:latin typeface="Book Antiqua" panose="02040602050305030304" pitchFamily="18" charset="0"/>
              </a:rPr>
              <a:t>- </a:t>
            </a:r>
            <a:r>
              <a:rPr lang="en-GB" altLang="en-US" sz="2000" b="1" i="1">
                <a:latin typeface="Book Antiqua" panose="02040602050305030304" pitchFamily="18" charset="0"/>
              </a:rPr>
              <a:t>upper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sr-Latn-CS" altLang="en-US" sz="2000">
                <a:latin typeface="Book Antiqua" panose="02040602050305030304" pitchFamily="18" charset="0"/>
              </a:rPr>
              <a:t>fornix vestibuli superior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</a:t>
            </a:r>
            <a:r>
              <a:rPr lang="en-GB" altLang="en-US" sz="2000">
                <a:latin typeface="Book Antiqua" panose="02040602050305030304" pitchFamily="18" charset="0"/>
              </a:rPr>
              <a:t> </a:t>
            </a:r>
            <a:r>
              <a:rPr lang="sr-Latn-CS" altLang="en-US" sz="2000" b="1" i="1">
                <a:latin typeface="Book Antiqua" panose="02040602050305030304" pitchFamily="18" charset="0"/>
              </a:rPr>
              <a:t>- </a:t>
            </a:r>
            <a:r>
              <a:rPr lang="en-GB" altLang="en-US" sz="2000" b="1" i="1">
                <a:latin typeface="Book Antiqua" panose="02040602050305030304" pitchFamily="18" charset="0"/>
              </a:rPr>
              <a:t>lower</a:t>
            </a:r>
            <a:r>
              <a:rPr lang="sr-Latn-CS" altLang="en-US" sz="2000" b="1" i="1">
                <a:latin typeface="Book Antiqua" panose="02040602050305030304" pitchFamily="18" charset="0"/>
              </a:rPr>
              <a:t>: </a:t>
            </a:r>
            <a:r>
              <a:rPr lang="sr-Latn-CS" altLang="en-US" sz="2000">
                <a:latin typeface="Book Antiqua" panose="02040602050305030304" pitchFamily="18" charset="0"/>
              </a:rPr>
              <a:t>fornix vestibuli inferior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C6A200-172B-1986-7CD5-8A637755C2FC}"/>
              </a:ext>
            </a:extLst>
          </p:cNvPr>
          <p:cNvSpPr/>
          <p:nvPr/>
        </p:nvSpPr>
        <p:spPr>
          <a:xfrm>
            <a:off x="2428859" y="214288"/>
            <a:ext cx="3929089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Cheek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bucca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18437" name="Picture 2">
            <a:extLst>
              <a:ext uri="{FF2B5EF4-FFF2-40B4-BE49-F238E27FC236}">
                <a16:creationId xmlns:a16="http://schemas.microsoft.com/office/drawing/2014/main" id="{EF551142-1BA6-7A86-63F5-893E7CF02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21928" r="58214" b="41457"/>
          <a:stretch>
            <a:fillRect/>
          </a:stretch>
        </p:blipFill>
        <p:spPr bwMode="auto">
          <a:xfrm>
            <a:off x="6084888" y="3852863"/>
            <a:ext cx="21812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id="{38E335E1-2779-4E05-688C-E764267DC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558800"/>
            <a:ext cx="8572500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</a:t>
            </a:r>
            <a:r>
              <a:rPr lang="en-GB" altLang="en-US" sz="2000" b="1">
                <a:latin typeface="Book Antiqua" panose="02040602050305030304" pitchFamily="18" charset="0"/>
              </a:rPr>
              <a:t>Layers – from superficial to deep 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 b="1">
                <a:latin typeface="Book Antiqua" panose="02040602050305030304" pitchFamily="18" charset="0"/>
              </a:rPr>
            </a:br>
            <a:endParaRPr lang="sr-Latn-CS" altLang="en-US" sz="20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1) </a:t>
            </a:r>
            <a:r>
              <a:rPr lang="en-GB" altLang="en-US" sz="2000">
                <a:latin typeface="Book Antiqua" panose="02040602050305030304" pitchFamily="18" charset="0"/>
              </a:rPr>
              <a:t>skin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8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2) </a:t>
            </a:r>
            <a:r>
              <a:rPr lang="en-GB" altLang="en-US" sz="2000">
                <a:latin typeface="Book Antiqua" panose="02040602050305030304" pitchFamily="18" charset="0"/>
              </a:rPr>
              <a:t>subcutaneous tissue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fibrous tissue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adipose tissue (fat-pad)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1600">
                <a:latin typeface="Book Antiqua" panose="02040602050305030304" pitchFamily="18" charset="0"/>
              </a:rPr>
              <a:t>Fat tissue is much larger in infants, presumably</a:t>
            </a:r>
            <a:br>
              <a:rPr lang="en-GB" altLang="en-US" sz="1600">
                <a:latin typeface="Book Antiqua" panose="02040602050305030304" pitchFamily="18" charset="0"/>
              </a:rPr>
            </a:br>
            <a:r>
              <a:rPr lang="en-GB" altLang="en-US" sz="1600">
                <a:latin typeface="Book Antiqua" panose="02040602050305030304" pitchFamily="18" charset="0"/>
              </a:rPr>
              <a:t> to reinforce the cheeks and keep them from </a:t>
            </a:r>
            <a:br>
              <a:rPr lang="en-GB" altLang="en-US" sz="1600">
                <a:latin typeface="Book Antiqua" panose="02040602050305030304" pitchFamily="18" charset="0"/>
              </a:rPr>
            </a:br>
            <a:r>
              <a:rPr lang="en-GB" altLang="en-US" sz="1600">
                <a:latin typeface="Book Antiqua" panose="02040602050305030304" pitchFamily="18" charset="0"/>
              </a:rPr>
              <a:t>collapsing during suckling</a:t>
            </a:r>
            <a:r>
              <a:rPr lang="en-GB" altLang="en-US" sz="2000"/>
              <a:t>.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the larger fat-pad is posteriorly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located between m</a:t>
            </a:r>
            <a:r>
              <a:rPr lang="sr-Latn-CS" altLang="en-US" sz="2000">
                <a:latin typeface="Book Antiqua" panose="02040602050305030304" pitchFamily="18" charset="0"/>
              </a:rPr>
              <a:t>.</a:t>
            </a:r>
            <a:r>
              <a:rPr lang="en-GB" altLang="en-US" sz="2000">
                <a:latin typeface="Book Antiqua" panose="02040602050305030304" pitchFamily="18" charset="0"/>
              </a:rPr>
              <a:t> buccinator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and m. masseter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</a:t>
            </a:r>
            <a:r>
              <a:rPr lang="sr-Latn-CS" altLang="en-US" sz="2000">
                <a:latin typeface="Book Antiqua" panose="02040602050305030304" pitchFamily="18" charset="0"/>
              </a:rPr>
              <a:t>(corpus adiposum buccae)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8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3) </a:t>
            </a:r>
            <a:r>
              <a:rPr lang="en-GB" altLang="en-US" sz="2000">
                <a:latin typeface="Book Antiqua" panose="02040602050305030304" pitchFamily="18" charset="0"/>
              </a:rPr>
              <a:t>muscular layer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m. buccinator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mimic muscles of the face</a:t>
            </a:r>
            <a:r>
              <a:rPr lang="sr-Latn-CS" altLang="en-US" sz="2000">
                <a:latin typeface="Book Antiqua" panose="02040602050305030304" pitchFamily="18" charset="0"/>
              </a:rPr>
              <a:t>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4) </a:t>
            </a:r>
            <a:r>
              <a:rPr lang="en-GB" altLang="en-US" sz="2000">
                <a:latin typeface="Book Antiqua" panose="02040602050305030304" pitchFamily="18" charset="0"/>
              </a:rPr>
              <a:t>submucous layer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fibrous tissue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buccal salivary glands </a:t>
            </a:r>
            <a:r>
              <a:rPr lang="sr-Latn-CS" altLang="en-US" sz="2000">
                <a:latin typeface="Book Antiqua" panose="02040602050305030304" pitchFamily="18" charset="0"/>
              </a:rPr>
              <a:t>(gl. buccales, gl. molares)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5) </a:t>
            </a:r>
            <a:r>
              <a:rPr lang="en-GB" altLang="en-US" sz="2000">
                <a:latin typeface="Book Antiqua" panose="02040602050305030304" pitchFamily="18" charset="0"/>
              </a:rPr>
              <a:t>mucous layer (mucosa)</a:t>
            </a:r>
            <a:endParaRPr lang="sr-Latn-CS" altLang="en-US" sz="2000" b="1" i="1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C27B7F-AFE3-A939-6344-CCDF5DC20029}"/>
              </a:ext>
            </a:extLst>
          </p:cNvPr>
          <p:cNvSpPr/>
          <p:nvPr/>
        </p:nvSpPr>
        <p:spPr>
          <a:xfrm>
            <a:off x="2608236" y="0"/>
            <a:ext cx="3929089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Cheek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bucca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19460" name="Picture 5">
            <a:extLst>
              <a:ext uri="{FF2B5EF4-FFF2-40B4-BE49-F238E27FC236}">
                <a16:creationId xmlns:a16="http://schemas.microsoft.com/office/drawing/2014/main" id="{27D7BDE7-6470-FDC4-B331-E24F6B8F8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8" t="11800" r="25586" b="29138"/>
          <a:stretch>
            <a:fillRect/>
          </a:stretch>
        </p:blipFill>
        <p:spPr bwMode="auto">
          <a:xfrm>
            <a:off x="4572000" y="857250"/>
            <a:ext cx="3930650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>
            <a:extLst>
              <a:ext uri="{FF2B5EF4-FFF2-40B4-BE49-F238E27FC236}">
                <a16:creationId xmlns:a16="http://schemas.microsoft.com/office/drawing/2014/main" id="{F18C8BCE-AAB9-0E58-1063-532D62E3A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5288"/>
            <a:ext cx="8572500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A</a:t>
            </a:r>
            <a:r>
              <a:rPr lang="en-GB" altLang="en-US" sz="2000" b="1">
                <a:latin typeface="Book Antiqua" panose="02040602050305030304" pitchFamily="18" charset="0"/>
              </a:rPr>
              <a:t>rteries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a. buccalis (</a:t>
            </a:r>
            <a:r>
              <a:rPr lang="en-GB" altLang="en-US" sz="2000">
                <a:latin typeface="Book Antiqua" panose="02040602050305030304" pitchFamily="18" charset="0"/>
              </a:rPr>
              <a:t>branch of </a:t>
            </a:r>
            <a:r>
              <a:rPr lang="sr-Latn-CS" altLang="en-US" sz="2000">
                <a:latin typeface="Book Antiqua" panose="02040602050305030304" pitchFamily="18" charset="0"/>
              </a:rPr>
              <a:t>a. maxillaris)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a. transversa facialis (</a:t>
            </a:r>
            <a:r>
              <a:rPr lang="en-GB" altLang="en-US" sz="2000">
                <a:latin typeface="Book Antiqua" panose="02040602050305030304" pitchFamily="18" charset="0"/>
              </a:rPr>
              <a:t>branch of </a:t>
            </a:r>
            <a:r>
              <a:rPr lang="sr-Latn-CS" altLang="en-US" sz="2000">
                <a:latin typeface="Book Antiqua" panose="02040602050305030304" pitchFamily="18" charset="0"/>
              </a:rPr>
              <a:t>a. temporalis superficialis)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a. facialis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sr-Latn-CS" altLang="en-US" sz="2000" b="1">
                <a:latin typeface="Book Antiqua" panose="02040602050305030304" pitchFamily="18" charset="0"/>
              </a:rPr>
              <a:t>Ve</a:t>
            </a:r>
            <a:r>
              <a:rPr lang="en-GB" altLang="en-US" sz="2000" b="1">
                <a:latin typeface="Book Antiqua" panose="02040602050305030304" pitchFamily="18" charset="0"/>
              </a:rPr>
              <a:t>ins of cheeks drain in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v. facialis (</a:t>
            </a:r>
            <a:r>
              <a:rPr lang="en-GB" altLang="en-US" sz="1600">
                <a:latin typeface="Book Antiqua" panose="02040602050305030304" pitchFamily="18" charset="0"/>
              </a:rPr>
              <a:t>tributary of </a:t>
            </a:r>
            <a:r>
              <a:rPr lang="sr-Latn-CS" altLang="en-US" sz="1600">
                <a:latin typeface="Book Antiqua" panose="02040602050305030304" pitchFamily="18" charset="0"/>
              </a:rPr>
              <a:t>v. jugularis intern</a:t>
            </a:r>
            <a:r>
              <a:rPr lang="en-GB" altLang="en-US" sz="1600">
                <a:latin typeface="Book Antiqua" panose="02040602050305030304" pitchFamily="18" charset="0"/>
              </a:rPr>
              <a:t>a</a:t>
            </a:r>
            <a:r>
              <a:rPr lang="sr-Latn-CS" altLang="en-US" sz="2000">
                <a:latin typeface="Book Antiqua" panose="02040602050305030304" pitchFamily="18" charset="0"/>
              </a:rPr>
              <a:t>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v. transversa facialis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1600">
                <a:latin typeface="Book Antiqua" panose="02040602050305030304" pitchFamily="18" charset="0"/>
              </a:rPr>
              <a:t>                    (</a:t>
            </a:r>
            <a:r>
              <a:rPr lang="en-GB" altLang="en-US" sz="1600">
                <a:latin typeface="Book Antiqua" panose="02040602050305030304" pitchFamily="18" charset="0"/>
              </a:rPr>
              <a:t>tributary of </a:t>
            </a:r>
            <a:r>
              <a:rPr lang="sr-Latn-CS" altLang="en-US" sz="1600">
                <a:latin typeface="Book Antiqua" panose="02040602050305030304" pitchFamily="18" charset="0"/>
              </a:rPr>
              <a:t>v. tempooralis  superficialis</a:t>
            </a:r>
            <a:r>
              <a:rPr lang="sr-Latn-CS" altLang="en-US" sz="2000">
                <a:latin typeface="Book Antiqua" panose="02040602050305030304" pitchFamily="18" charset="0"/>
              </a:rPr>
              <a:t>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Lymphatic vessels drain in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submandibular</a:t>
            </a:r>
            <a:r>
              <a:rPr lang="en-GB" altLang="en-US" sz="2000">
                <a:latin typeface="Book Antiqua" panose="02040602050305030304" pitchFamily="18" charset="0"/>
              </a:rPr>
              <a:t> lymph nodes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submental</a:t>
            </a:r>
            <a:r>
              <a:rPr lang="en-GB" altLang="en-US" sz="2000">
                <a:latin typeface="Book Antiqua" panose="02040602050305030304" pitchFamily="18" charset="0"/>
              </a:rPr>
              <a:t> lymph nodes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parotid</a:t>
            </a:r>
            <a:r>
              <a:rPr lang="en-GB" altLang="en-US" sz="2000">
                <a:latin typeface="Book Antiqua" panose="02040602050305030304" pitchFamily="18" charset="0"/>
              </a:rPr>
              <a:t> lymph nodes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motor</a:t>
            </a:r>
            <a:r>
              <a:rPr lang="sr-Latn-CS" altLang="en-US" sz="2000">
                <a:latin typeface="Book Antiqua" panose="02040602050305030304" pitchFamily="18" charset="0"/>
              </a:rPr>
              <a:t>: n. facialis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sensory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- n. buccalis (</a:t>
            </a:r>
            <a:r>
              <a:rPr lang="en-GB" altLang="en-US" sz="2000">
                <a:latin typeface="Book Antiqua" panose="02040602050305030304" pitchFamily="18" charset="0"/>
              </a:rPr>
              <a:t>branch of </a:t>
            </a:r>
            <a:r>
              <a:rPr lang="sr-Latn-CS" altLang="en-US" sz="2000">
                <a:latin typeface="Book Antiqua" panose="02040602050305030304" pitchFamily="18" charset="0"/>
              </a:rPr>
              <a:t>n. mandibularis)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836679-A19F-BF77-51F3-A684ABDD34F2}"/>
              </a:ext>
            </a:extLst>
          </p:cNvPr>
          <p:cNvSpPr/>
          <p:nvPr/>
        </p:nvSpPr>
        <p:spPr>
          <a:xfrm>
            <a:off x="4857752" y="285727"/>
            <a:ext cx="3929089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Cheek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Bucca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20484" name="Picture 3">
            <a:extLst>
              <a:ext uri="{FF2B5EF4-FFF2-40B4-BE49-F238E27FC236}">
                <a16:creationId xmlns:a16="http://schemas.microsoft.com/office/drawing/2014/main" id="{013B0E39-0927-D4D0-E88F-65916B872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5" t="31483" r="31250" b="34531"/>
          <a:stretch>
            <a:fillRect/>
          </a:stretch>
        </p:blipFill>
        <p:spPr bwMode="auto">
          <a:xfrm>
            <a:off x="4857750" y="1266825"/>
            <a:ext cx="428625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>
            <a:extLst>
              <a:ext uri="{FF2B5EF4-FFF2-40B4-BE49-F238E27FC236}">
                <a16:creationId xmlns:a16="http://schemas.microsoft.com/office/drawing/2014/main" id="{DEA5FCBD-488F-4FD5-A833-640D35B24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4" t="6752" r="21049" b="16013"/>
          <a:stretch>
            <a:fillRect/>
          </a:stretch>
        </p:blipFill>
        <p:spPr bwMode="auto">
          <a:xfrm>
            <a:off x="5572125" y="3500438"/>
            <a:ext cx="2779713" cy="277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>
            <a:extLst>
              <a:ext uri="{FF2B5EF4-FFF2-40B4-BE49-F238E27FC236}">
                <a16:creationId xmlns:a16="http://schemas.microsoft.com/office/drawing/2014/main" id="{7985A886-EB33-4D63-4B68-71634384F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20770"/>
          <a:stretch>
            <a:fillRect/>
          </a:stretch>
        </p:blipFill>
        <p:spPr bwMode="auto">
          <a:xfrm>
            <a:off x="5762625" y="2014538"/>
            <a:ext cx="3381375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1">
            <a:extLst>
              <a:ext uri="{FF2B5EF4-FFF2-40B4-BE49-F238E27FC236}">
                <a16:creationId xmlns:a16="http://schemas.microsoft.com/office/drawing/2014/main" id="{892EA164-AFE3-AA81-7289-6C70BFCF3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85813"/>
            <a:ext cx="8675688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sr-Latn-CS" altLang="en-US" sz="8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sr-Latn-CS" altLang="en-US" sz="2000">
                <a:latin typeface="Book Antiqua" panose="02040602050305030304" pitchFamily="18" charset="0"/>
              </a:rPr>
              <a:t>- </a:t>
            </a:r>
            <a:r>
              <a:rPr lang="en-GB" altLang="en-US" sz="2000">
                <a:latin typeface="Book Antiqua" panose="02040602050305030304" pitchFamily="18" charset="0"/>
              </a:rPr>
              <a:t>kind of mucosa of oral cavity</a:t>
            </a:r>
            <a:r>
              <a:rPr lang="sr-Latn-CS" altLang="en-US" sz="2000">
                <a:latin typeface="Book Antiqua" panose="02040602050305030304" pitchFamily="18" charset="0"/>
              </a:rPr>
              <a:t>, </a:t>
            </a:r>
            <a:r>
              <a:rPr lang="en-GB" altLang="en-US" sz="2000">
                <a:latin typeface="Book Antiqua" panose="02040602050305030304" pitchFamily="18" charset="0"/>
              </a:rPr>
              <a:t>attached to alveolar process of upper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and lower lip as well neck of the theeth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 </a:t>
            </a:r>
            <a:r>
              <a:rPr lang="en-GB" altLang="en-US" sz="2000" b="1">
                <a:latin typeface="Book Antiqua" panose="02040602050305030304" pitchFamily="18" charset="0"/>
              </a:rPr>
              <a:t>Description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 b="1">
                <a:latin typeface="Book Antiqua" panose="02040602050305030304" pitchFamily="18" charset="0"/>
              </a:rPr>
            </a:br>
            <a:endParaRPr lang="sr-Latn-CS" altLang="en-US" sz="20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* </a:t>
            </a:r>
            <a:r>
              <a:rPr lang="en-GB" altLang="en-US" sz="2000" u="sng">
                <a:latin typeface="Book Antiqua" panose="02040602050305030304" pitchFamily="18" charset="0"/>
              </a:rPr>
              <a:t>outer surface</a:t>
            </a:r>
            <a:r>
              <a:rPr lang="sr-Latn-CS" altLang="en-US" sz="2000">
                <a:latin typeface="Book Antiqua" panose="02040602050305030304" pitchFamily="18" charset="0"/>
              </a:rPr>
              <a:t>: </a:t>
            </a:r>
            <a:r>
              <a:rPr lang="en-GB" altLang="en-US" sz="2000">
                <a:latin typeface="Book Antiqua" panose="02040602050305030304" pitchFamily="18" charset="0"/>
              </a:rPr>
              <a:t>forms the posterior wall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                 </a:t>
            </a:r>
            <a:r>
              <a:rPr lang="sr-Latn-CS" altLang="en-US" sz="2000">
                <a:latin typeface="Book Antiqua" panose="02040602050305030304" pitchFamily="18" charset="0"/>
              </a:rPr>
              <a:t> vestibulumu oris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anteriorly it is continued by mucosa of lips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posteriorly it is continued by mucosa of cheeks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* </a:t>
            </a:r>
            <a:r>
              <a:rPr lang="en-GB" altLang="en-US" sz="2000" u="sng">
                <a:latin typeface="Book Antiqua" panose="02040602050305030304" pitchFamily="18" charset="0"/>
              </a:rPr>
              <a:t>inner surface</a:t>
            </a:r>
            <a:r>
              <a:rPr lang="sr-Latn-CS" altLang="en-US" sz="2000">
                <a:latin typeface="Book Antiqua" panose="02040602050305030304" pitchFamily="18" charset="0"/>
              </a:rPr>
              <a:t>: </a:t>
            </a:r>
            <a:r>
              <a:rPr lang="en-GB" altLang="en-US" sz="2000">
                <a:latin typeface="Book Antiqua" panose="02040602050305030304" pitchFamily="18" charset="0"/>
              </a:rPr>
              <a:t>forms the anterior wall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                mouth proper (</a:t>
            </a:r>
            <a:r>
              <a:rPr lang="sr-Latn-CS" altLang="en-US" sz="2000">
                <a:latin typeface="Book Antiqua" panose="02040602050305030304" pitchFamily="18" charset="0"/>
              </a:rPr>
              <a:t>cavitas oris</a:t>
            </a:r>
            <a:r>
              <a:rPr lang="en-GB" altLang="en-US" sz="2000">
                <a:latin typeface="Book Antiqua" panose="02040602050305030304" pitchFamily="18" charset="0"/>
              </a:rPr>
              <a:t> proprium)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from upper jaw it is continued by mucosa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hard palate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from lower jaw it is continued by mucosa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sublingual region (floor of the mouth)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i="1">
                <a:latin typeface="Book Antiqua" panose="02040602050305030304" pitchFamily="18" charset="0"/>
              </a:rPr>
              <a:t>     * </a:t>
            </a:r>
            <a:r>
              <a:rPr lang="en-GB" altLang="en-US" sz="2000" u="sng">
                <a:latin typeface="Book Antiqua" panose="02040602050305030304" pitchFamily="18" charset="0"/>
              </a:rPr>
              <a:t>free border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forms</a:t>
            </a:r>
            <a:r>
              <a:rPr lang="sr-Latn-CS" altLang="en-US" sz="2000">
                <a:latin typeface="Book Antiqua" panose="02040602050305030304" pitchFamily="18" charset="0"/>
              </a:rPr>
              <a:t> papillae interdentales </a:t>
            </a:r>
            <a:r>
              <a:rPr lang="en-GB" altLang="en-US" sz="2000">
                <a:latin typeface="Book Antiqua" panose="02040602050305030304" pitchFamily="18" charset="0"/>
              </a:rPr>
              <a:t>that fill the gaps between teeth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(</a:t>
            </a:r>
            <a:r>
              <a:rPr lang="sr-Latn-CS" altLang="en-US" sz="2000">
                <a:latin typeface="Book Antiqua" panose="02040602050305030304" pitchFamily="18" charset="0"/>
              </a:rPr>
              <a:t>d</a:t>
            </a:r>
            <a:r>
              <a:rPr lang="en-GB" altLang="en-US" sz="2000">
                <a:latin typeface="Book Antiqua" panose="02040602050305030304" pitchFamily="18" charset="0"/>
              </a:rPr>
              <a:t>iastemae</a:t>
            </a:r>
            <a:r>
              <a:rPr lang="sr-Latn-CS" altLang="en-US" sz="2000">
                <a:latin typeface="Book Antiqua" panose="02040602050305030304" pitchFamily="18" charset="0"/>
              </a:rPr>
              <a:t>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971DA2-5AE3-FA3D-E1E6-68E92D38FF2F}"/>
              </a:ext>
            </a:extLst>
          </p:cNvPr>
          <p:cNvSpPr/>
          <p:nvPr/>
        </p:nvSpPr>
        <p:spPr>
          <a:xfrm>
            <a:off x="2428859" y="214288"/>
            <a:ext cx="392908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ums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Gingivae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C972E7D4-0432-433C-E1A0-131B02CB6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5288"/>
            <a:ext cx="8572500" cy="618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     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  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well supplied with blood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endParaRPr lang="sr-Latn-CS" altLang="en-US" sz="2000" b="1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     </a:t>
            </a:r>
            <a:r>
              <a:rPr lang="en-GB" altLang="en-US" sz="2000" b="1" dirty="0">
                <a:latin typeface="Book Antiqua" panose="02040602050305030304" pitchFamily="18" charset="0"/>
              </a:rPr>
              <a:t>Arteries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  <a:r>
              <a:rPr lang="en-GB" altLang="en-US" sz="2000" u="sng" dirty="0">
                <a:latin typeface="Book Antiqua" panose="02040602050305030304" pitchFamily="18" charset="0"/>
              </a:rPr>
              <a:t>gums of upper jaw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- </a:t>
            </a:r>
            <a:r>
              <a:rPr lang="en-GB" altLang="en-US" sz="2000" dirty="0">
                <a:latin typeface="Book Antiqua" panose="02040602050305030304" pitchFamily="18" charset="0"/>
              </a:rPr>
              <a:t>outer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alveolaris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superior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posterior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                   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infraorbitalis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- </a:t>
            </a:r>
            <a:r>
              <a:rPr lang="en-GB" altLang="en-US" sz="2000" dirty="0">
                <a:latin typeface="Book Antiqua" panose="02040602050305030304" pitchFamily="18" charset="0"/>
              </a:rPr>
              <a:t>inner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 - a. palatina major (</a:t>
            </a:r>
            <a:r>
              <a:rPr lang="en-GB" altLang="en-US" sz="2000" dirty="0">
                <a:latin typeface="Book Antiqua" panose="02040602050305030304" pitchFamily="18" charset="0"/>
              </a:rPr>
              <a:t> branch of </a:t>
            </a:r>
            <a:r>
              <a:rPr lang="sr-Latn-CS" altLang="en-US" sz="2000" dirty="0">
                <a:latin typeface="Book Antiqua" panose="02040602050305030304" pitchFamily="18" charset="0"/>
              </a:rPr>
              <a:t>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maxillaris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  <a:r>
              <a:rPr lang="en-GB" altLang="en-US" sz="2000" u="sng" dirty="0">
                <a:latin typeface="Book Antiqua" panose="02040602050305030304" pitchFamily="18" charset="0"/>
              </a:rPr>
              <a:t>gums of lower jaw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- </a:t>
            </a:r>
            <a:r>
              <a:rPr lang="en-GB" altLang="en-US" sz="2000" dirty="0">
                <a:latin typeface="Book Antiqua" panose="02040602050305030304" pitchFamily="18" charset="0"/>
              </a:rPr>
              <a:t>outer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alveolaris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inferior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 branch of </a:t>
            </a:r>
            <a:r>
              <a:rPr lang="sr-Latn-CS" altLang="en-US" sz="2000" dirty="0">
                <a:latin typeface="Book Antiqua" panose="02040602050305030304" pitchFamily="18" charset="0"/>
              </a:rPr>
              <a:t>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maxillaris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                   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facialis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branch of </a:t>
            </a:r>
            <a:r>
              <a:rPr lang="sr-Latn-CS" altLang="en-US" sz="2000" dirty="0">
                <a:latin typeface="Book Antiqua" panose="02040602050305030304" pitchFamily="18" charset="0"/>
              </a:rPr>
              <a:t>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carotis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externa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- </a:t>
            </a:r>
            <a:r>
              <a:rPr lang="en-GB" altLang="en-US" sz="2000" dirty="0">
                <a:latin typeface="Book Antiqua" panose="02040602050305030304" pitchFamily="18" charset="0"/>
              </a:rPr>
              <a:t>inner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branch of </a:t>
            </a:r>
            <a:r>
              <a:rPr lang="sr-Latn-CS" altLang="en-US" sz="2000" dirty="0">
                <a:latin typeface="Book Antiqua" panose="02040602050305030304" pitchFamily="18" charset="0"/>
              </a:rPr>
              <a:t>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lingualis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                      -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alveolaris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inferior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 branch of </a:t>
            </a:r>
            <a:r>
              <a:rPr lang="sr-Latn-CS" altLang="en-US" sz="2000" dirty="0">
                <a:latin typeface="Book Antiqua" panose="02040602050305030304" pitchFamily="18" charset="0"/>
              </a:rPr>
              <a:t>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maxillaris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V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eins</a:t>
            </a:r>
            <a:r>
              <a:rPr lang="en-GB" altLang="en-US" sz="2000" b="1" dirty="0">
                <a:latin typeface="Book Antiqua" panose="02040602050305030304" pitchFamily="18" charset="0"/>
              </a:rPr>
              <a:t> are tributaries of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   - v.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facialis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drain in </a:t>
            </a:r>
            <a:r>
              <a:rPr lang="sr-Latn-CS" altLang="en-US" sz="2000" dirty="0">
                <a:latin typeface="Book Antiqua" panose="02040602050305030304" pitchFamily="18" charset="0"/>
              </a:rPr>
              <a:t>v.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jugularis</a:t>
            </a:r>
            <a:r>
              <a:rPr lang="sr-Latn-CS" altLang="en-US" sz="2000" dirty="0">
                <a:latin typeface="Book Antiqua" panose="02040602050305030304" pitchFamily="18" charset="0"/>
              </a:rPr>
              <a:t> interna)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vv</a:t>
            </a:r>
            <a:r>
              <a:rPr lang="sr-Latn-CS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>
                <a:latin typeface="Book Antiqua" panose="02040602050305030304" pitchFamily="18" charset="0"/>
              </a:rPr>
              <a:t>m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axillares</a:t>
            </a:r>
            <a:r>
              <a:rPr lang="en-GB" altLang="en-US" sz="2000" dirty="0">
                <a:latin typeface="Book Antiqua" panose="02040602050305030304" pitchFamily="18" charset="0"/>
              </a:rPr>
              <a:t> (form retromandibular vein that unite with facial vein)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  <a:r>
              <a:rPr lang="en-GB" altLang="en-US" sz="2000" b="1" dirty="0">
                <a:latin typeface="Book Antiqua" panose="02040602050305030304" pitchFamily="18" charset="0"/>
              </a:rPr>
              <a:t>Lymphatic vessels drain in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submandibular</a:t>
            </a:r>
            <a:r>
              <a:rPr lang="en-GB" altLang="en-US" sz="2000" dirty="0">
                <a:latin typeface="Book Antiqua" panose="02040602050305030304" pitchFamily="18" charset="0"/>
              </a:rPr>
              <a:t> lymph nodes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BBD966-DFE0-AC0B-3C2B-C499BA1925DE}"/>
              </a:ext>
            </a:extLst>
          </p:cNvPr>
          <p:cNvSpPr/>
          <p:nvPr/>
        </p:nvSpPr>
        <p:spPr>
          <a:xfrm>
            <a:off x="4857752" y="285727"/>
            <a:ext cx="3929089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Gums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gingivae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0E5F681-B2F3-9E02-534F-0828497E4CEA}"/>
              </a:ext>
            </a:extLst>
          </p:cNvPr>
          <p:cNvSpPr/>
          <p:nvPr/>
        </p:nvSpPr>
        <p:spPr>
          <a:xfrm>
            <a:off x="5940425" y="1857375"/>
            <a:ext cx="142875" cy="428625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sr-Latn-CS" altLang="en-US">
              <a:latin typeface="Verdana" panose="020B0604030504040204" pitchFamily="34" charset="0"/>
            </a:endParaRPr>
          </a:p>
        </p:txBody>
      </p:sp>
      <p:sp>
        <p:nvSpPr>
          <p:cNvPr id="22533" name="TextBox 6">
            <a:extLst>
              <a:ext uri="{FF2B5EF4-FFF2-40B4-BE49-F238E27FC236}">
                <a16:creationId xmlns:a16="http://schemas.microsoft.com/office/drawing/2014/main" id="{5A4E32FE-763C-D29B-510F-04723A410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2975" y="1871663"/>
            <a:ext cx="2936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>
                <a:latin typeface="Book Antiqua" panose="02040602050305030304" pitchFamily="18" charset="0"/>
              </a:rPr>
              <a:t>branches of </a:t>
            </a:r>
            <a:r>
              <a:rPr lang="sr-Latn-CS" altLang="en-US" sz="2000">
                <a:latin typeface="Book Antiqua" panose="02040602050305030304" pitchFamily="18" charset="0"/>
              </a:rPr>
              <a:t>a. maxillaris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AC7AFC93-3708-F5CA-CFE1-874E66900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5288"/>
            <a:ext cx="85725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Inneravtion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u="sng">
                <a:latin typeface="Book Antiqua" panose="02040602050305030304" pitchFamily="18" charset="0"/>
              </a:rPr>
              <a:t>gums of upper jaw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rami gingivales superiores (plexus dentalis superior) – n. maxillaris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n. nasopalatinus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n. palatinus major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u="sng">
                <a:latin typeface="Book Antiqua" panose="02040602050305030304" pitchFamily="18" charset="0"/>
              </a:rPr>
              <a:t>gums of lower jaw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rami gingivales superiores (plexus dentalis superior)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(n. alveolaris inferior - n. mandibularis)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n. buccalis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n. mentalis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n. lingualis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6F3903-3994-63FF-2F67-557A513DC00B}"/>
              </a:ext>
            </a:extLst>
          </p:cNvPr>
          <p:cNvSpPr/>
          <p:nvPr/>
        </p:nvSpPr>
        <p:spPr>
          <a:xfrm>
            <a:off x="4857752" y="285727"/>
            <a:ext cx="392908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ums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gingivae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1DDC11F5-6680-ACDC-E3D7-C6F6CFAB65A2}"/>
              </a:ext>
            </a:extLst>
          </p:cNvPr>
          <p:cNvSpPr/>
          <p:nvPr/>
        </p:nvSpPr>
        <p:spPr>
          <a:xfrm>
            <a:off x="2786063" y="1571625"/>
            <a:ext cx="142875" cy="428625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sr-Latn-CS" altLang="en-US">
              <a:latin typeface="Verdana" panose="020B0604030504040204" pitchFamily="34" charset="0"/>
            </a:endParaRPr>
          </a:p>
        </p:txBody>
      </p:sp>
      <p:sp>
        <p:nvSpPr>
          <p:cNvPr id="23557" name="TextBox 6">
            <a:extLst>
              <a:ext uri="{FF2B5EF4-FFF2-40B4-BE49-F238E27FC236}">
                <a16:creationId xmlns:a16="http://schemas.microsoft.com/office/drawing/2014/main" id="{00B6FCC9-55E5-A9A3-75D5-CEFE3924E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813" y="1571625"/>
            <a:ext cx="1589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n. maxillaris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58EF62A4-AB09-D257-3C09-217551045527}"/>
              </a:ext>
            </a:extLst>
          </p:cNvPr>
          <p:cNvSpPr/>
          <p:nvPr/>
        </p:nvSpPr>
        <p:spPr>
          <a:xfrm>
            <a:off x="2071688" y="3214688"/>
            <a:ext cx="142875" cy="714375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sr-Latn-CS" altLang="en-US">
              <a:latin typeface="Verdana" panose="020B0604030504040204" pitchFamily="34" charset="0"/>
            </a:endParaRPr>
          </a:p>
        </p:txBody>
      </p:sp>
      <p:sp>
        <p:nvSpPr>
          <p:cNvPr id="23559" name="TextBox 9">
            <a:extLst>
              <a:ext uri="{FF2B5EF4-FFF2-40B4-BE49-F238E27FC236}">
                <a16:creationId xmlns:a16="http://schemas.microsoft.com/office/drawing/2014/main" id="{553E3D70-04FC-EE26-C3B3-387B380AA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3357563"/>
            <a:ext cx="1982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n. mandibularis</a:t>
            </a:r>
          </a:p>
        </p:txBody>
      </p:sp>
      <p:pic>
        <p:nvPicPr>
          <p:cNvPr id="23560" name="Picture 2">
            <a:extLst>
              <a:ext uri="{FF2B5EF4-FFF2-40B4-BE49-F238E27FC236}">
                <a16:creationId xmlns:a16="http://schemas.microsoft.com/office/drawing/2014/main" id="{938BCA8F-4CF3-7095-1D2F-158D59797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0" t="32109" r="30859" b="22186"/>
          <a:stretch>
            <a:fillRect/>
          </a:stretch>
        </p:blipFill>
        <p:spPr bwMode="auto">
          <a:xfrm>
            <a:off x="2286000" y="3714750"/>
            <a:ext cx="462915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02BB13B-2B88-5538-E5D6-A4C184646999}"/>
              </a:ext>
            </a:extLst>
          </p:cNvPr>
          <p:cNvCxnSpPr/>
          <p:nvPr/>
        </p:nvCxnSpPr>
        <p:spPr>
          <a:xfrm>
            <a:off x="5786438" y="5429250"/>
            <a:ext cx="857250" cy="1588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6644B4-0996-43EC-C755-EC876D92ECDD}"/>
              </a:ext>
            </a:extLst>
          </p:cNvPr>
          <p:cNvCxnSpPr/>
          <p:nvPr/>
        </p:nvCxnSpPr>
        <p:spPr>
          <a:xfrm>
            <a:off x="5786438" y="5572125"/>
            <a:ext cx="857250" cy="1588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8AD191-3799-7A53-8B7E-02582AFACEDF}"/>
              </a:ext>
            </a:extLst>
          </p:cNvPr>
          <p:cNvCxnSpPr/>
          <p:nvPr/>
        </p:nvCxnSpPr>
        <p:spPr>
          <a:xfrm>
            <a:off x="5857875" y="5715000"/>
            <a:ext cx="857250" cy="1588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943C6D-8CC8-6FAA-25B9-216F752F5A13}"/>
              </a:ext>
            </a:extLst>
          </p:cNvPr>
          <p:cNvCxnSpPr/>
          <p:nvPr/>
        </p:nvCxnSpPr>
        <p:spPr>
          <a:xfrm>
            <a:off x="5786438" y="5929313"/>
            <a:ext cx="857250" cy="1587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80ECABD-C251-FCCD-5BFA-22E8EBF4A96C}"/>
              </a:ext>
            </a:extLst>
          </p:cNvPr>
          <p:cNvCxnSpPr/>
          <p:nvPr/>
        </p:nvCxnSpPr>
        <p:spPr>
          <a:xfrm>
            <a:off x="5857875" y="5000625"/>
            <a:ext cx="857250" cy="1588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1EB736-5A9C-DB29-D1F8-ED60914D5438}"/>
              </a:ext>
            </a:extLst>
          </p:cNvPr>
          <p:cNvCxnSpPr/>
          <p:nvPr/>
        </p:nvCxnSpPr>
        <p:spPr>
          <a:xfrm>
            <a:off x="5857875" y="5286375"/>
            <a:ext cx="857250" cy="1588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686B4238-70AA-92F7-3E2C-BB4049D5A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7950" y="765175"/>
            <a:ext cx="91440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>
                <a:latin typeface="Book Antiqua" panose="02040602050305030304" pitchFamily="18" charset="0"/>
              </a:rPr>
              <a:t>     </a:t>
            </a:r>
            <a:r>
              <a:rPr lang="en-US" altLang="en-US" sz="2000">
                <a:latin typeface="Book Antiqua" panose="02040602050305030304" pitchFamily="18" charset="0"/>
              </a:rPr>
              <a:t>- </a:t>
            </a:r>
            <a:r>
              <a:rPr lang="en-GB" altLang="en-US" sz="2000">
                <a:latin typeface="Book Antiqua" panose="02040602050305030304" pitchFamily="18" charset="0"/>
              </a:rPr>
              <a:t>Teeth are positioned in alveolar sockets (alveole dentales) of maxilla and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mandible and connected to the bone by a suspensory periodontal ligament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they form </a:t>
            </a:r>
            <a:r>
              <a:rPr lang="en-GB" altLang="en-US" sz="2000" b="1" i="1">
                <a:latin typeface="Book Antiqua" panose="02040602050305030304" pitchFamily="18" charset="0"/>
              </a:rPr>
              <a:t>maxillary arch</a:t>
            </a:r>
            <a:r>
              <a:rPr lang="en-US" altLang="en-US" sz="2000" i="1">
                <a:latin typeface="Book Antiqua" panose="02040602050305030304" pitchFamily="18" charset="0"/>
              </a:rPr>
              <a:t> </a:t>
            </a:r>
            <a:r>
              <a:rPr lang="en-US" altLang="en-US" sz="2000">
                <a:latin typeface="Book Antiqua" panose="02040602050305030304" pitchFamily="18" charset="0"/>
              </a:rPr>
              <a:t>(</a:t>
            </a:r>
            <a:r>
              <a:rPr lang="en-US" altLang="en-US" sz="2000" b="1" i="1">
                <a:latin typeface="Book Antiqua" panose="02040602050305030304" pitchFamily="18" charset="0"/>
              </a:rPr>
              <a:t>arcus dentalis superior)  </a:t>
            </a:r>
            <a:r>
              <a:rPr lang="en-GB" altLang="en-US" sz="2000" b="1" i="1">
                <a:latin typeface="Book Antiqua" panose="02040602050305030304" pitchFamily="18" charset="0"/>
              </a:rPr>
              <a:t>and mandibular arch</a:t>
            </a:r>
            <a:r>
              <a:rPr lang="en-US" altLang="en-US" sz="2000">
                <a:latin typeface="Book Antiqua" panose="02040602050305030304" pitchFamily="18" charset="0"/>
              </a:rPr>
              <a:t>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(</a:t>
            </a:r>
            <a:r>
              <a:rPr lang="en-US" altLang="en-US" sz="2000" b="1" i="1">
                <a:latin typeface="Book Antiqua" panose="02040602050305030304" pitchFamily="18" charset="0"/>
              </a:rPr>
              <a:t>arcus dentalis inferior)</a:t>
            </a:r>
            <a:br>
              <a:rPr lang="en-US" altLang="en-US" sz="2000" b="1" i="1">
                <a:latin typeface="Book Antiqua" panose="02040602050305030304" pitchFamily="18" charset="0"/>
              </a:rPr>
            </a:br>
            <a:r>
              <a:rPr lang="en-US" altLang="en-US" sz="2000" b="1" i="1">
                <a:latin typeface="Book Antiqua" panose="02040602050305030304" pitchFamily="18" charset="0"/>
              </a:rPr>
              <a:t>     - </a:t>
            </a:r>
            <a:r>
              <a:rPr lang="en-US" altLang="en-US" sz="2000" b="1">
                <a:latin typeface="Book Antiqua" panose="02040602050305030304" pitchFamily="18" charset="0"/>
              </a:rPr>
              <a:t>Occlusion-</a:t>
            </a:r>
            <a:r>
              <a:rPr lang="en-GB" altLang="en-US" sz="1200">
                <a:solidFill>
                  <a:srgbClr val="202122"/>
                </a:solidFill>
              </a:rPr>
              <a:t> </a:t>
            </a: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the relationship between the </a:t>
            </a:r>
            <a:r>
              <a:rPr lang="en-GB" altLang="en-US">
                <a:latin typeface="Book Antiqua" panose="02040602050305030304" pitchFamily="18" charset="0"/>
              </a:rPr>
              <a:t>maxillary</a:t>
            </a: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 (upper)and </a:t>
            </a:r>
            <a:r>
              <a:rPr lang="en-GB" altLang="en-US">
                <a:latin typeface="Book Antiqua" panose="02040602050305030304" pitchFamily="18" charset="0"/>
              </a:rPr>
              <a:t>mandibular </a:t>
            </a: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(lower) </a:t>
            </a:r>
            <a:b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</a:b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         teeth when they approach each other, as occurs during chewing or at rest.</a:t>
            </a:r>
            <a:br>
              <a:rPr lang="en-US" altLang="en-US">
                <a:latin typeface="Book Antiqua" panose="02040602050305030304" pitchFamily="18" charset="0"/>
              </a:rPr>
            </a:br>
            <a:endParaRPr lang="en-US" altLang="en-US" b="1" u="sng">
              <a:latin typeface="Book Antiqua" panose="0204060205030503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* </a:t>
            </a:r>
            <a:r>
              <a:rPr lang="en-GB" altLang="en-US" sz="2000">
                <a:latin typeface="Book Antiqua" panose="02040602050305030304" pitchFamily="18" charset="0"/>
              </a:rPr>
              <a:t>Primary and permanent dentition:</a:t>
            </a:r>
            <a:r>
              <a:rPr lang="en-US" altLang="en-US" sz="2000">
                <a:latin typeface="Book Antiqua" panose="02040602050305030304" pitchFamily="18" charset="0"/>
              </a:rPr>
              <a:t>      </a:t>
            </a:r>
          </a:p>
          <a:p>
            <a:pPr eaLnBrk="1" hangingPunct="1"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a) </a:t>
            </a:r>
            <a:r>
              <a:rPr lang="en-GB" altLang="en-US" sz="2000">
                <a:latin typeface="Book Antiqua" panose="02040602050305030304" pitchFamily="18" charset="0"/>
              </a:rPr>
              <a:t>primary dentition </a:t>
            </a:r>
            <a:r>
              <a:rPr lang="en-US" altLang="en-US" sz="2000">
                <a:latin typeface="Book Antiqua" panose="02040602050305030304" pitchFamily="18" charset="0"/>
              </a:rPr>
              <a:t>– (dentes decidui) - 20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</a:t>
            </a:r>
            <a:r>
              <a:rPr lang="en-GB" altLang="en-US" sz="2000">
                <a:latin typeface="Book Antiqua" panose="02040602050305030304" pitchFamily="18" charset="0"/>
              </a:rPr>
              <a:t>b</a:t>
            </a:r>
            <a:r>
              <a:rPr lang="en-US" altLang="en-US" sz="2000">
                <a:latin typeface="Book Antiqua" panose="02040602050305030304" pitchFamily="18" charset="0"/>
              </a:rPr>
              <a:t>) </a:t>
            </a:r>
            <a:r>
              <a:rPr lang="en-GB" altLang="en-US" sz="2000">
                <a:latin typeface="Book Antiqua" panose="02040602050305030304" pitchFamily="18" charset="0"/>
              </a:rPr>
              <a:t>permanent dentition</a:t>
            </a:r>
            <a:r>
              <a:rPr lang="en-US" altLang="en-US" sz="2000">
                <a:latin typeface="Book Antiqua" panose="02040602050305030304" pitchFamily="18" charset="0"/>
              </a:rPr>
              <a:t> – (dentes permanentes) - 32</a:t>
            </a:r>
          </a:p>
          <a:p>
            <a:pPr eaLnBrk="1" hangingPunct="1"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* </a:t>
            </a:r>
            <a:r>
              <a:rPr lang="en-GB" altLang="en-US" sz="2000">
                <a:latin typeface="Book Antiqua" panose="02040602050305030304" pitchFamily="18" charset="0"/>
              </a:rPr>
              <a:t>According to shape and function</a:t>
            </a:r>
            <a:r>
              <a:rPr lang="en-US" altLang="en-US" sz="2000">
                <a:latin typeface="Book Antiqua" panose="02040602050305030304" pitchFamily="18" charset="0"/>
              </a:rPr>
              <a:t>: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1) </a:t>
            </a:r>
            <a:r>
              <a:rPr lang="en-GB" altLang="en-US" sz="2000">
                <a:latin typeface="Book Antiqua" panose="02040602050305030304" pitchFamily="18" charset="0"/>
              </a:rPr>
              <a:t>incisors</a:t>
            </a:r>
            <a:r>
              <a:rPr lang="en-US" altLang="en-US" sz="2000">
                <a:latin typeface="Book Antiqua" panose="02040602050305030304" pitchFamily="18" charset="0"/>
              </a:rPr>
              <a:t> (dentes incisivi) – 8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2) </a:t>
            </a:r>
            <a:r>
              <a:rPr lang="en-GB" altLang="en-US" sz="2000">
                <a:latin typeface="Book Antiqua" panose="02040602050305030304" pitchFamily="18" charset="0"/>
              </a:rPr>
              <a:t>canine</a:t>
            </a:r>
            <a:r>
              <a:rPr lang="en-US" altLang="en-US" sz="2000">
                <a:latin typeface="Book Antiqua" panose="02040602050305030304" pitchFamily="18" charset="0"/>
              </a:rPr>
              <a:t> (dentes canini) - 4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3) </a:t>
            </a:r>
            <a:r>
              <a:rPr lang="en-GB" altLang="en-US" sz="2000">
                <a:latin typeface="Book Antiqua" panose="02040602050305030304" pitchFamily="18" charset="0"/>
              </a:rPr>
              <a:t>premolars</a:t>
            </a:r>
            <a:r>
              <a:rPr lang="en-US" altLang="en-US" sz="2000">
                <a:latin typeface="Book Antiqua" panose="02040602050305030304" pitchFamily="18" charset="0"/>
              </a:rPr>
              <a:t> (dentes premolares) - 8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4) </a:t>
            </a:r>
            <a:r>
              <a:rPr lang="en-GB" altLang="en-US" sz="2000">
                <a:latin typeface="Book Antiqua" panose="02040602050305030304" pitchFamily="18" charset="0"/>
              </a:rPr>
              <a:t>molars</a:t>
            </a:r>
            <a:r>
              <a:rPr lang="en-US" altLang="en-US" sz="2000">
                <a:latin typeface="Book Antiqua" panose="02040602050305030304" pitchFamily="18" charset="0"/>
              </a:rPr>
              <a:t> (dentes molares) – 12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(</a:t>
            </a:r>
            <a:r>
              <a:rPr lang="en-GB" altLang="en-US" sz="2000">
                <a:latin typeface="Book Antiqua" panose="02040602050305030304" pitchFamily="18" charset="0"/>
              </a:rPr>
              <a:t>3</a:t>
            </a:r>
            <a:r>
              <a:rPr lang="en-GB" altLang="en-US" sz="2000" baseline="30000">
                <a:latin typeface="Book Antiqua" panose="02040602050305030304" pitchFamily="18" charset="0"/>
              </a:rPr>
              <a:t>rd</a:t>
            </a:r>
            <a:r>
              <a:rPr lang="en-GB" altLang="en-US" sz="2000">
                <a:latin typeface="Book Antiqua" panose="02040602050305030304" pitchFamily="18" charset="0"/>
              </a:rPr>
              <a:t> molar</a:t>
            </a:r>
            <a:r>
              <a:rPr lang="en-US" altLang="en-US" sz="2000">
                <a:latin typeface="Book Antiqua" panose="02040602050305030304" pitchFamily="18" charset="0"/>
              </a:rPr>
              <a:t> (dens serotinus s. sapientiae) – 4)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“wisdom” tooth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</p:txBody>
      </p:sp>
      <p:pic>
        <p:nvPicPr>
          <p:cNvPr id="24579" name="Picture 6">
            <a:extLst>
              <a:ext uri="{FF2B5EF4-FFF2-40B4-BE49-F238E27FC236}">
                <a16:creationId xmlns:a16="http://schemas.microsoft.com/office/drawing/2014/main" id="{9A359EDE-9C07-7677-B077-6D5764565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t="13425" r="41356" b="50014"/>
          <a:stretch>
            <a:fillRect/>
          </a:stretch>
        </p:blipFill>
        <p:spPr bwMode="auto">
          <a:xfrm>
            <a:off x="5443538" y="4024313"/>
            <a:ext cx="3375025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2">
            <a:extLst>
              <a:ext uri="{FF2B5EF4-FFF2-40B4-BE49-F238E27FC236}">
                <a16:creationId xmlns:a16="http://schemas.microsoft.com/office/drawing/2014/main" id="{6C7BCC70-0BC3-F9F7-4522-637B328586A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88963" y="161925"/>
            <a:ext cx="8229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Teeth</a:t>
            </a:r>
            <a:r>
              <a:rPr lang="sr-Cyrl-RS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 (</a:t>
            </a:r>
            <a:r>
              <a:rPr lang="en-GB" altLang="en-US" sz="3200" b="1" dirty="0" err="1">
                <a:solidFill>
                  <a:srgbClr val="008000"/>
                </a:solidFill>
                <a:latin typeface="Book Antiqua" panose="02040602050305030304" pitchFamily="18" charset="0"/>
              </a:rPr>
              <a:t>Dentes</a:t>
            </a: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)</a:t>
            </a:r>
            <a:endParaRPr lang="sr-Cyrl-RS" altLang="en-US" sz="3200" b="1" dirty="0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  <p:sp>
        <p:nvSpPr>
          <p:cNvPr id="24581" name="TextBox 7">
            <a:extLst>
              <a:ext uri="{FF2B5EF4-FFF2-40B4-BE49-F238E27FC236}">
                <a16:creationId xmlns:a16="http://schemas.microsoft.com/office/drawing/2014/main" id="{DC1AF603-E045-A536-982A-678AC81EE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3538" y="2781300"/>
            <a:ext cx="3711575" cy="646113"/>
          </a:xfrm>
          <a:prstGeom prst="rect">
            <a:avLst/>
          </a:prstGeom>
          <a:solidFill>
            <a:srgbClr val="BCF1D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en-US">
                <a:latin typeface="Book Antiqua" panose="02040602050305030304" pitchFamily="18" charset="0"/>
              </a:rPr>
              <a:t>In primary dentitions there are no </a:t>
            </a:r>
          </a:p>
          <a:p>
            <a:pPr eaLnBrk="1" hangingPunct="1">
              <a:buFontTx/>
              <a:buNone/>
            </a:pPr>
            <a:r>
              <a:rPr lang="en-GB" altLang="en-US">
                <a:latin typeface="Book Antiqua" panose="02040602050305030304" pitchFamily="18" charset="0"/>
              </a:rPr>
              <a:t>premolars and third molars</a:t>
            </a:r>
            <a:endParaRPr lang="en-US" altLang="en-US"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>
            <a:extLst>
              <a:ext uri="{FF2B5EF4-FFF2-40B4-BE49-F238E27FC236}">
                <a16:creationId xmlns:a16="http://schemas.microsoft.com/office/drawing/2014/main" id="{451AD751-FE15-3DA5-A9BA-A623865AA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5604" name="Picture 4">
            <a:extLst>
              <a:ext uri="{FF2B5EF4-FFF2-40B4-BE49-F238E27FC236}">
                <a16:creationId xmlns:a16="http://schemas.microsoft.com/office/drawing/2014/main" id="{04B1FD08-1210-6266-F0DB-53B1B4CAE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79742" r="2271" b="8038"/>
          <a:stretch>
            <a:fillRect/>
          </a:stretch>
        </p:blipFill>
        <p:spPr bwMode="auto">
          <a:xfrm>
            <a:off x="214313" y="2000250"/>
            <a:ext cx="85725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>
            <a:extLst>
              <a:ext uri="{FF2B5EF4-FFF2-40B4-BE49-F238E27FC236}">
                <a16:creationId xmlns:a16="http://schemas.microsoft.com/office/drawing/2014/main" id="{E33BF741-9A6C-D24D-90D3-4463BB000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0" t="13126" r="11124" b="75626"/>
          <a:stretch>
            <a:fillRect/>
          </a:stretch>
        </p:blipFill>
        <p:spPr bwMode="auto">
          <a:xfrm>
            <a:off x="214313" y="1000125"/>
            <a:ext cx="8572500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>
            <a:extLst>
              <a:ext uri="{FF2B5EF4-FFF2-40B4-BE49-F238E27FC236}">
                <a16:creationId xmlns:a16="http://schemas.microsoft.com/office/drawing/2014/main" id="{E6719C03-E624-C2EA-E863-B7C2DF8F8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7305" r="30157" b="8321"/>
          <a:stretch>
            <a:fillRect/>
          </a:stretch>
        </p:blipFill>
        <p:spPr bwMode="auto">
          <a:xfrm>
            <a:off x="571500" y="2928938"/>
            <a:ext cx="411321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8">
            <a:extLst>
              <a:ext uri="{FF2B5EF4-FFF2-40B4-BE49-F238E27FC236}">
                <a16:creationId xmlns:a16="http://schemas.microsoft.com/office/drawing/2014/main" id="{D5E18B33-9AAA-064E-6AD9-52054E91A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6" t="14275" r="25174" b="14275"/>
          <a:stretch>
            <a:fillRect/>
          </a:stretch>
        </p:blipFill>
        <p:spPr bwMode="auto">
          <a:xfrm>
            <a:off x="5357813" y="3071813"/>
            <a:ext cx="307657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DA7FA0A-FEA8-68A1-CF14-D8616D2FF5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88963" y="161925"/>
            <a:ext cx="8229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Teeth</a:t>
            </a:r>
            <a:r>
              <a:rPr lang="sr-Cyrl-RS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 (</a:t>
            </a:r>
            <a:r>
              <a:rPr lang="en-GB" altLang="en-US" sz="3200" b="1" dirty="0" err="1">
                <a:solidFill>
                  <a:srgbClr val="008000"/>
                </a:solidFill>
                <a:latin typeface="Book Antiqua" panose="02040602050305030304" pitchFamily="18" charset="0"/>
              </a:rPr>
              <a:t>Dentes</a:t>
            </a: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)</a:t>
            </a:r>
            <a:endParaRPr lang="sr-Cyrl-RS" altLang="en-US" sz="3200" b="1" dirty="0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9">
            <a:extLst>
              <a:ext uri="{FF2B5EF4-FFF2-40B4-BE49-F238E27FC236}">
                <a16:creationId xmlns:a16="http://schemas.microsoft.com/office/drawing/2014/main" id="{610AD9D9-08D1-DA4D-D482-550DBD937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2571750"/>
            <a:ext cx="4929188" cy="2032000"/>
          </a:xfrm>
          <a:prstGeom prst="rect">
            <a:avLst/>
          </a:prstGeom>
          <a:solidFill>
            <a:srgbClr val="BCF1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en-US">
                <a:latin typeface="Book Antiqua" panose="02040602050305030304" pitchFamily="18" charset="0"/>
              </a:rPr>
              <a:t>Roots</a:t>
            </a:r>
            <a:r>
              <a:rPr lang="en-US" altLang="en-US">
                <a:latin typeface="Book Antiqua" panose="02040602050305030304" pitchFamily="18" charset="0"/>
              </a:rPr>
              <a:t>: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en-GB" altLang="en-US">
                <a:latin typeface="Book Antiqua" panose="02040602050305030304" pitchFamily="18" charset="0"/>
              </a:rPr>
              <a:t>incisors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en-GB" altLang="en-US">
                <a:latin typeface="Book Antiqua" panose="02040602050305030304" pitchFamily="18" charset="0"/>
              </a:rPr>
              <a:t>canines</a:t>
            </a:r>
            <a:r>
              <a:rPr lang="en-US" altLang="en-US">
                <a:latin typeface="Book Antiqua" panose="02040602050305030304" pitchFamily="18" charset="0"/>
              </a:rPr>
              <a:t>, </a:t>
            </a:r>
            <a:r>
              <a:rPr lang="en-GB" altLang="en-US">
                <a:latin typeface="Book Antiqua" panose="02040602050305030304" pitchFamily="18" charset="0"/>
              </a:rPr>
              <a:t>lower premolars</a:t>
            </a:r>
            <a:br>
              <a:rPr lang="sr-Cyrl-CS" altLang="en-US">
                <a:latin typeface="Book Antiqua" panose="02040602050305030304" pitchFamily="18" charset="0"/>
              </a:rPr>
            </a:br>
            <a:r>
              <a:rPr lang="sr-Cyrl-CS" altLang="en-US">
                <a:latin typeface="Book Antiqua" panose="02040602050305030304" pitchFamily="18" charset="0"/>
              </a:rPr>
              <a:t>    </a:t>
            </a:r>
            <a:r>
              <a:rPr lang="en-GB" altLang="en-US">
                <a:latin typeface="Book Antiqua" panose="02040602050305030304" pitchFamily="18" charset="0"/>
              </a:rPr>
              <a:t>and 2</a:t>
            </a:r>
            <a:r>
              <a:rPr lang="en-GB" altLang="en-US" baseline="30000">
                <a:latin typeface="Book Antiqua" panose="02040602050305030304" pitchFamily="18" charset="0"/>
              </a:rPr>
              <a:t>nd</a:t>
            </a:r>
            <a:r>
              <a:rPr lang="en-GB" altLang="en-US">
                <a:latin typeface="Book Antiqua" panose="02040602050305030304" pitchFamily="18" charset="0"/>
              </a:rPr>
              <a:t> upper premolars </a:t>
            </a:r>
            <a:r>
              <a:rPr lang="en-US" altLang="en-US">
                <a:latin typeface="Book Antiqua" panose="02040602050305030304" pitchFamily="18" charset="0"/>
              </a:rPr>
              <a:t>- 1 </a:t>
            </a:r>
            <a:r>
              <a:rPr lang="en-GB" altLang="en-US">
                <a:latin typeface="Book Antiqua" panose="02040602050305030304" pitchFamily="18" charset="0"/>
              </a:rPr>
              <a:t>root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en-GB" altLang="en-US">
                <a:latin typeface="Book Antiqua" panose="02040602050305030304" pitchFamily="18" charset="0"/>
              </a:rPr>
              <a:t>1</a:t>
            </a:r>
            <a:r>
              <a:rPr lang="en-GB" altLang="en-US" baseline="30000">
                <a:latin typeface="Book Antiqua" panose="02040602050305030304" pitchFamily="18" charset="0"/>
              </a:rPr>
              <a:t>st</a:t>
            </a:r>
            <a:r>
              <a:rPr lang="en-GB" altLang="en-US">
                <a:latin typeface="Book Antiqua" panose="02040602050305030304" pitchFamily="18" charset="0"/>
              </a:rPr>
              <a:t> upper premolars</a:t>
            </a: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en-GB" altLang="en-US">
                <a:latin typeface="Book Antiqua" panose="02040602050305030304" pitchFamily="18" charset="0"/>
              </a:rPr>
              <a:t>and lower molars</a:t>
            </a:r>
            <a:r>
              <a:rPr lang="en-US" altLang="en-US">
                <a:latin typeface="Book Antiqua" panose="02040602050305030304" pitchFamily="18" charset="0"/>
              </a:rPr>
              <a:t> – 2</a:t>
            </a:r>
          </a:p>
          <a:p>
            <a:pPr eaLnBrk="1" hangingPunct="1">
              <a:buFontTx/>
              <a:buNone/>
            </a:pPr>
            <a:r>
              <a:rPr lang="en-US" altLang="en-US">
                <a:latin typeface="Book Antiqua" panose="02040602050305030304" pitchFamily="18" charset="0"/>
              </a:rPr>
              <a:t>    </a:t>
            </a:r>
            <a:r>
              <a:rPr lang="en-GB" altLang="en-US">
                <a:latin typeface="Book Antiqua" panose="02040602050305030304" pitchFamily="18" charset="0"/>
              </a:rPr>
              <a:t>roots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en-GB" altLang="en-US">
                <a:latin typeface="Book Antiqua" panose="02040602050305030304" pitchFamily="18" charset="0"/>
              </a:rPr>
              <a:t>upper molars </a:t>
            </a:r>
            <a:r>
              <a:rPr lang="en-US" altLang="en-US">
                <a:latin typeface="Book Antiqua" panose="02040602050305030304" pitchFamily="18" charset="0"/>
              </a:rPr>
              <a:t>– 3 </a:t>
            </a:r>
            <a:r>
              <a:rPr lang="en-GB" altLang="en-US">
                <a:latin typeface="Book Antiqua" panose="02040602050305030304" pitchFamily="18" charset="0"/>
              </a:rPr>
              <a:t>roots</a:t>
            </a:r>
            <a:br>
              <a:rPr lang="en-US" altLang="en-US">
                <a:latin typeface="Book Antiqua" panose="02040602050305030304" pitchFamily="18" charset="0"/>
              </a:rPr>
            </a:br>
            <a:r>
              <a:rPr lang="en-US" altLang="en-US">
                <a:latin typeface="Book Antiqua" panose="02040602050305030304" pitchFamily="18" charset="0"/>
              </a:rPr>
              <a:t> - </a:t>
            </a:r>
            <a:r>
              <a:rPr lang="en-GB" altLang="en-US">
                <a:latin typeface="Book Antiqua" panose="02040602050305030304" pitchFamily="18" charset="0"/>
              </a:rPr>
              <a:t>wisdom tooth</a:t>
            </a:r>
            <a:r>
              <a:rPr lang="en-US" altLang="en-US">
                <a:latin typeface="Book Antiqua" panose="02040602050305030304" pitchFamily="18" charset="0"/>
              </a:rPr>
              <a:t> – </a:t>
            </a:r>
            <a:r>
              <a:rPr lang="en-GB" altLang="en-US">
                <a:latin typeface="Book Antiqua" panose="02040602050305030304" pitchFamily="18" charset="0"/>
              </a:rPr>
              <a:t>from</a:t>
            </a:r>
            <a:r>
              <a:rPr lang="en-US" altLang="en-US">
                <a:latin typeface="Book Antiqua" panose="02040602050305030304" pitchFamily="18" charset="0"/>
              </a:rPr>
              <a:t> 1 up to 5 </a:t>
            </a:r>
            <a:r>
              <a:rPr lang="en-GB" altLang="en-US">
                <a:latin typeface="Book Antiqua" panose="02040602050305030304" pitchFamily="18" charset="0"/>
              </a:rPr>
              <a:t>roots</a:t>
            </a:r>
            <a:endParaRPr lang="en-US" altLang="en-US">
              <a:latin typeface="Book Antiqua" panose="02040602050305030304" pitchFamily="18" charset="0"/>
            </a:endParaRPr>
          </a:p>
        </p:txBody>
      </p:sp>
      <p:sp>
        <p:nvSpPr>
          <p:cNvPr id="26627" name="Rectangle 1">
            <a:extLst>
              <a:ext uri="{FF2B5EF4-FFF2-40B4-BE49-F238E27FC236}">
                <a16:creationId xmlns:a16="http://schemas.microsoft.com/office/drawing/2014/main" id="{F04CED9F-7776-224F-1F4B-CD95FD62F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615950"/>
            <a:ext cx="914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>
                <a:latin typeface="Book Antiqua" panose="02040602050305030304" pitchFamily="18" charset="0"/>
              </a:rPr>
              <a:t>     </a:t>
            </a:r>
            <a:r>
              <a:rPr lang="en-GB" altLang="en-US" sz="2400" b="1" u="sng">
                <a:latin typeface="Book Antiqua" panose="02040602050305030304" pitchFamily="18" charset="0"/>
              </a:rPr>
              <a:t>Teeth morphology</a:t>
            </a:r>
            <a:endParaRPr lang="en-US" altLang="en-US" sz="2000" b="1" u="sng">
              <a:latin typeface="Book Antiqua" panose="0204060205030503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1) </a:t>
            </a:r>
            <a:r>
              <a:rPr lang="en-GB" altLang="en-US" sz="2000">
                <a:latin typeface="Book Antiqua" panose="02040602050305030304" pitchFamily="18" charset="0"/>
              </a:rPr>
              <a:t>crown </a:t>
            </a:r>
            <a:r>
              <a:rPr lang="en-US" altLang="en-US" sz="2000">
                <a:latin typeface="Book Antiqua" panose="02040602050305030304" pitchFamily="18" charset="0"/>
              </a:rPr>
              <a:t>(corona dentis)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2) </a:t>
            </a:r>
            <a:r>
              <a:rPr lang="en-GB" altLang="en-US" sz="2000">
                <a:latin typeface="Book Antiqua" panose="02040602050305030304" pitchFamily="18" charset="0"/>
              </a:rPr>
              <a:t>neck </a:t>
            </a:r>
            <a:r>
              <a:rPr lang="en-US" altLang="en-US" sz="2000">
                <a:latin typeface="Book Antiqua" panose="02040602050305030304" pitchFamily="18" charset="0"/>
              </a:rPr>
              <a:t>(collum s. cervix dentis)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3) </a:t>
            </a:r>
            <a:r>
              <a:rPr lang="en-GB" altLang="en-US" sz="2000">
                <a:latin typeface="Book Antiqua" panose="02040602050305030304" pitchFamily="18" charset="0"/>
              </a:rPr>
              <a:t>root </a:t>
            </a:r>
            <a:r>
              <a:rPr lang="en-US" altLang="en-US" sz="2000">
                <a:latin typeface="Book Antiqua" panose="02040602050305030304" pitchFamily="18" charset="0"/>
              </a:rPr>
              <a:t>(radix dentis)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 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</a:rPr>
              <a:t>      </a:t>
            </a:r>
            <a:r>
              <a:rPr lang="en-US" altLang="en-US" sz="2000">
                <a:latin typeface="Book Antiqua" panose="02040602050305030304" pitchFamily="18" charset="0"/>
              </a:rPr>
              <a:t>4) </a:t>
            </a:r>
            <a:r>
              <a:rPr lang="en-GB" altLang="en-US" sz="2000">
                <a:latin typeface="Book Antiqua" panose="02040602050305030304" pitchFamily="18" charset="0"/>
              </a:rPr>
              <a:t>dental (pulp) cavity </a:t>
            </a:r>
            <a:r>
              <a:rPr lang="sr-Cyrl-RS" altLang="en-US" sz="2000">
                <a:latin typeface="Book Antiqua" panose="02040602050305030304" pitchFamily="18" charset="0"/>
              </a:rPr>
              <a:t>(</a:t>
            </a:r>
            <a:r>
              <a:rPr lang="en-US" altLang="en-US" sz="2000">
                <a:latin typeface="Book Antiqua" panose="02040602050305030304" pitchFamily="18" charset="0"/>
              </a:rPr>
              <a:t>cavitas dentis</a:t>
            </a:r>
            <a:r>
              <a:rPr lang="sr-Cyrl-RS" altLang="en-US" sz="200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dental pulp </a:t>
            </a:r>
            <a:r>
              <a:rPr lang="sr-Cyrl-R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pulpa dentis)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- root </a:t>
            </a:r>
            <a:r>
              <a:rPr lang="en-GB" altLang="en-US" sz="2000">
                <a:latin typeface="Book Antiqua" panose="02040602050305030304" pitchFamily="18" charset="0"/>
              </a:rPr>
              <a:t>cavity</a:t>
            </a:r>
            <a:r>
              <a:rPr lang="en-US" altLang="en-US" sz="2000">
                <a:latin typeface="Book Antiqua" panose="02040602050305030304" pitchFamily="18" charset="0"/>
              </a:rPr>
              <a:t>: root canal canalis radicis dentis</a:t>
            </a:r>
          </a:p>
        </p:txBody>
      </p:sp>
      <p:pic>
        <p:nvPicPr>
          <p:cNvPr id="26628" name="Picture 5">
            <a:extLst>
              <a:ext uri="{FF2B5EF4-FFF2-40B4-BE49-F238E27FC236}">
                <a16:creationId xmlns:a16="http://schemas.microsoft.com/office/drawing/2014/main" id="{9BD1EA2B-FF2A-8B3D-A395-D86950B47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01" t="10611" r="4285" b="53331"/>
          <a:stretch>
            <a:fillRect/>
          </a:stretch>
        </p:blipFill>
        <p:spPr bwMode="auto">
          <a:xfrm>
            <a:off x="6143625" y="1285875"/>
            <a:ext cx="178593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8">
            <a:extLst>
              <a:ext uri="{FF2B5EF4-FFF2-40B4-BE49-F238E27FC236}">
                <a16:creationId xmlns:a16="http://schemas.microsoft.com/office/drawing/2014/main" id="{789C4EC0-9AAF-4106-A54B-971E5866B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5" t="55144" r="1331" b="9702"/>
          <a:stretch>
            <a:fillRect/>
          </a:stretch>
        </p:blipFill>
        <p:spPr bwMode="auto">
          <a:xfrm>
            <a:off x="6072188" y="3286125"/>
            <a:ext cx="264636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2">
            <a:extLst>
              <a:ext uri="{FF2B5EF4-FFF2-40B4-BE49-F238E27FC236}">
                <a16:creationId xmlns:a16="http://schemas.microsoft.com/office/drawing/2014/main" id="{9C9F2C96-4AEF-3E43-2C49-F3B63E2B463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005388" y="-25400"/>
            <a:ext cx="3836987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Teeth</a:t>
            </a:r>
            <a:r>
              <a:rPr lang="sr-Cyrl-RS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 (</a:t>
            </a: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Dentes)</a:t>
            </a:r>
            <a:endParaRPr lang="sr-Cyrl-RS" altLang="en-US" sz="3200" b="1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93F9CDB-9006-3A03-7E51-4E273990837C}"/>
              </a:ext>
            </a:extLst>
          </p:cNvPr>
          <p:cNvSpPr/>
          <p:nvPr/>
        </p:nvSpPr>
        <p:spPr>
          <a:xfrm>
            <a:off x="1214413" y="428604"/>
            <a:ext cx="7000924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ORAL CAVITY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(Cavitas oris) </a:t>
            </a:r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9622ECE2-2CF7-C7E0-0D19-DC77DE62C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5003800" y="2076450"/>
            <a:ext cx="3829050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1">
            <a:extLst>
              <a:ext uri="{FF2B5EF4-FFF2-40B4-BE49-F238E27FC236}">
                <a16:creationId xmlns:a16="http://schemas.microsoft.com/office/drawing/2014/main" id="{060800A2-B885-803E-6F04-D8A19B86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3" y="1079500"/>
            <a:ext cx="8605837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>
                <a:latin typeface="Book Antiqua" panose="02040602050305030304" pitchFamily="18" charset="0"/>
              </a:rPr>
              <a:t> </a:t>
            </a:r>
            <a:r>
              <a:rPr lang="en-US" altLang="en-US" sz="2000">
                <a:latin typeface="Book Antiqua" panose="02040602050305030304" pitchFamily="18" charset="0"/>
              </a:rPr>
              <a:t>- it is the initial part of alimentary canal and in addition to nasal cavity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acts as air inlet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- </a:t>
            </a:r>
            <a:r>
              <a:rPr lang="en-GB" altLang="en-US" sz="2000">
                <a:latin typeface="Book Antiqua" panose="02040602050305030304" pitchFamily="18" charset="0"/>
              </a:rPr>
              <a:t>modifies the sound produced in the larynx to create a range of sounds</a:t>
            </a: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- contains gustative (taste) receptors</a:t>
            </a:r>
          </a:p>
          <a:p>
            <a:pPr eaLnBrk="1" hangingPunct="1"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* This cavity is opened and communicates 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with the exterior anteriorly,by</a:t>
            </a:r>
            <a:r>
              <a:rPr lang="en-GB" altLang="en-US" sz="2000">
                <a:latin typeface="Book Antiqua" panose="02040602050305030304" pitchFamily="18" charset="0"/>
              </a:rPr>
              <a:t> opening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named oral fissure (</a:t>
            </a:r>
            <a:r>
              <a:rPr lang="en-US" altLang="en-US" sz="2000">
                <a:latin typeface="Book Antiqua" panose="02040602050305030304" pitchFamily="18" charset="0"/>
              </a:rPr>
              <a:t>rima oris),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and with pharynx (oropharynx) posteriorl</a:t>
            </a:r>
            <a:r>
              <a:rPr lang="en-GB" altLang="en-US" sz="2000">
                <a:latin typeface="Book Antiqua" panose="02040602050305030304" pitchFamily="18" charset="0"/>
              </a:rPr>
              <a:t>y,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</a:t>
            </a:r>
            <a:r>
              <a:rPr lang="en-US" altLang="en-US" sz="2000">
                <a:latin typeface="Book Antiqua" panose="02040602050305030304" pitchFamily="18" charset="0"/>
              </a:rPr>
              <a:t> by the isthmus</a:t>
            </a:r>
            <a:r>
              <a:rPr lang="sr-Cyrl-RS" altLang="en-US" sz="2000">
                <a:latin typeface="Book Antiqua" panose="02040602050305030304" pitchFamily="18" charset="0"/>
              </a:rPr>
              <a:t> </a:t>
            </a:r>
            <a:r>
              <a:rPr lang="en-GB" altLang="en-US" sz="2000">
                <a:latin typeface="Book Antiqua" panose="02040602050305030304" pitchFamily="18" charset="0"/>
              </a:rPr>
              <a:t>oropharyngeus s.</a:t>
            </a:r>
            <a:r>
              <a:rPr lang="en-US" altLang="en-US" sz="2000">
                <a:latin typeface="Book Antiqua" panose="02040602050305030304" pitchFamily="18" charset="0"/>
              </a:rPr>
              <a:t> faucium.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- </a:t>
            </a:r>
            <a:r>
              <a:rPr lang="en-GB" altLang="en-US" sz="2000">
                <a:latin typeface="Book Antiqua" panose="02040602050305030304" pitchFamily="18" charset="0"/>
              </a:rPr>
              <a:t>Divisions of oral cavity</a:t>
            </a:r>
            <a:r>
              <a:rPr lang="en-US" altLang="en-US" sz="2000">
                <a:latin typeface="Book Antiqua" panose="02040602050305030304" pitchFamily="18" charset="0"/>
              </a:rPr>
              <a:t>:</a:t>
            </a: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    1. Vestibule (Vestibulum oris)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     2. Mouth proper (Cav</a:t>
            </a:r>
            <a:r>
              <a:rPr lang="en-GB" altLang="en-US" sz="2000">
                <a:latin typeface="Book Antiqua" panose="02040602050305030304" pitchFamily="18" charset="0"/>
              </a:rPr>
              <a:t>itas</a:t>
            </a:r>
            <a:r>
              <a:rPr lang="en-US" altLang="en-US" sz="2000">
                <a:latin typeface="Book Antiqua" panose="02040602050305030304" pitchFamily="18" charset="0"/>
              </a:rPr>
              <a:t> oris proprium)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CDEEFE7F-012E-B77A-9FBB-8549D7E77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85813"/>
            <a:ext cx="914400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2400" b="1">
                <a:latin typeface="Book Antiqua" panose="02040602050305030304" pitchFamily="18" charset="0"/>
              </a:rPr>
              <a:t>      </a:t>
            </a:r>
            <a:r>
              <a:rPr lang="en-GB" altLang="en-US" sz="2400" b="1" u="sng">
                <a:latin typeface="Book Antiqua" panose="02040602050305030304" pitchFamily="18" charset="0"/>
              </a:rPr>
              <a:t>Fixation of teeth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 a) </a:t>
            </a:r>
            <a:r>
              <a:rPr lang="en-GB" altLang="en-US" sz="2000">
                <a:latin typeface="Book Antiqua" panose="02040602050305030304" pitchFamily="18" charset="0"/>
              </a:rPr>
              <a:t>by gums </a:t>
            </a:r>
            <a:r>
              <a:rPr lang="sr-Latn-CS" altLang="en-US" sz="2000">
                <a:latin typeface="Book Antiqua" panose="02040602050305030304" pitchFamily="18" charset="0"/>
              </a:rPr>
              <a:t>(gingivae)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attached to the neck of tooth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b) </a:t>
            </a:r>
            <a:r>
              <a:rPr lang="en-GB" altLang="en-US" sz="2000">
                <a:latin typeface="Book Antiqua" panose="02040602050305030304" pitchFamily="18" charset="0"/>
              </a:rPr>
              <a:t>by </a:t>
            </a:r>
            <a:r>
              <a:rPr lang="sr-Latn-CS" altLang="en-US" sz="2000">
                <a:latin typeface="Book Antiqua" panose="02040602050305030304" pitchFamily="18" charset="0"/>
              </a:rPr>
              <a:t>periodontium</a:t>
            </a:r>
          </a:p>
          <a:p>
            <a:pPr eaLnBrk="1" hangingPunct="1">
              <a:lnSpc>
                <a:spcPct val="15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fibrous, collagen fibers that connects the root of the teeth with the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walls of alveolae dentales and gums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in periodontal space there are blood vessels and nerves too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7652" name="Picture 5">
            <a:extLst>
              <a:ext uri="{FF2B5EF4-FFF2-40B4-BE49-F238E27FC236}">
                <a16:creationId xmlns:a16="http://schemas.microsoft.com/office/drawing/2014/main" id="{75F86B3F-C097-1F5B-8A16-B6530192C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8" t="9772" r="35815" b="58978"/>
          <a:stretch>
            <a:fillRect/>
          </a:stretch>
        </p:blipFill>
        <p:spPr bwMode="auto">
          <a:xfrm>
            <a:off x="857250" y="4429125"/>
            <a:ext cx="3035300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8">
            <a:extLst>
              <a:ext uri="{FF2B5EF4-FFF2-40B4-BE49-F238E27FC236}">
                <a16:creationId xmlns:a16="http://schemas.microsoft.com/office/drawing/2014/main" id="{F8FED7C9-AB62-EC94-A16E-760B89E48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7" t="55420" r="39281" b="7710"/>
          <a:stretch>
            <a:fillRect/>
          </a:stretch>
        </p:blipFill>
        <p:spPr bwMode="auto">
          <a:xfrm>
            <a:off x="5572125" y="4286250"/>
            <a:ext cx="32289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5D696FD-D888-3C99-E58B-9059DC71721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88963" y="161925"/>
            <a:ext cx="8229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Teeth</a:t>
            </a:r>
            <a:r>
              <a:rPr lang="sr-Cyrl-RS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 (</a:t>
            </a:r>
            <a:r>
              <a:rPr lang="en-GB" altLang="en-US" sz="3200" b="1" dirty="0" err="1">
                <a:solidFill>
                  <a:srgbClr val="008000"/>
                </a:solidFill>
                <a:latin typeface="Book Antiqua" panose="02040602050305030304" pitchFamily="18" charset="0"/>
              </a:rPr>
              <a:t>Dentes</a:t>
            </a:r>
            <a:r>
              <a:rPr lang="en-GB" altLang="en-US" sz="3200" b="1" dirty="0">
                <a:solidFill>
                  <a:srgbClr val="008000"/>
                </a:solidFill>
                <a:latin typeface="Book Antiqua" panose="02040602050305030304" pitchFamily="18" charset="0"/>
              </a:rPr>
              <a:t>)</a:t>
            </a:r>
            <a:endParaRPr lang="sr-Cyrl-RS" altLang="en-US" sz="3200" b="1" dirty="0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6">
            <a:extLst>
              <a:ext uri="{FF2B5EF4-FFF2-40B4-BE49-F238E27FC236}">
                <a16:creationId xmlns:a16="http://schemas.microsoft.com/office/drawing/2014/main" id="{B17E0E1D-A727-69B8-F783-37429534C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5" t="55144" r="1331" b="9702"/>
          <a:stretch>
            <a:fillRect/>
          </a:stretch>
        </p:blipFill>
        <p:spPr bwMode="auto">
          <a:xfrm>
            <a:off x="5143500" y="857250"/>
            <a:ext cx="370363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Rectangle 1">
            <a:extLst>
              <a:ext uri="{FF2B5EF4-FFF2-40B4-BE49-F238E27FC236}">
                <a16:creationId xmlns:a16="http://schemas.microsoft.com/office/drawing/2014/main" id="{24609D08-B542-8E4A-C80B-95F20ED5E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2938"/>
            <a:ext cx="9144000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>
                <a:latin typeface="Book Antiqua" panose="02040602050305030304" pitchFamily="18" charset="0"/>
              </a:rPr>
              <a:t>      </a:t>
            </a:r>
            <a:r>
              <a:rPr lang="en-GB" altLang="en-US" sz="2400" b="1" u="sng" dirty="0">
                <a:latin typeface="Book Antiqua" panose="02040602050305030304" pitchFamily="18" charset="0"/>
              </a:rPr>
              <a:t>Teeth structure</a:t>
            </a:r>
            <a:endParaRPr lang="en-U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2000" dirty="0">
                <a:latin typeface="Book Antiqua" panose="02040602050305030304" pitchFamily="18" charset="0"/>
              </a:rPr>
              <a:t>      </a:t>
            </a:r>
          </a:p>
          <a:p>
            <a:pPr eaLnBrk="1" hangingPunct="1">
              <a:buFontTx/>
              <a:buNone/>
            </a:pPr>
            <a:r>
              <a:rPr lang="en-US" altLang="en-US" sz="2000" dirty="0">
                <a:latin typeface="Book Antiqua" panose="02040602050305030304" pitchFamily="18" charset="0"/>
              </a:rPr>
              <a:t>      1) </a:t>
            </a:r>
            <a:r>
              <a:rPr lang="en-GB" altLang="en-US" sz="2000" dirty="0">
                <a:latin typeface="Book Antiqua" panose="02040602050305030304" pitchFamily="18" charset="0"/>
              </a:rPr>
              <a:t>outer, hard part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</a:t>
            </a:r>
            <a:r>
              <a:rPr lang="sr-Cyrl-CS" altLang="en-US" sz="2000" dirty="0">
                <a:latin typeface="Book Antiqua" panose="02040602050305030304" pitchFamily="18" charset="0"/>
              </a:rPr>
              <a:t>а</a:t>
            </a:r>
            <a:r>
              <a:rPr lang="en-U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dentine </a:t>
            </a:r>
            <a:r>
              <a:rPr lang="en-US" altLang="en-US" sz="2000" dirty="0">
                <a:latin typeface="Book Antiqua" panose="02040602050305030304" pitchFamily="18" charset="0"/>
              </a:rPr>
              <a:t>(</a:t>
            </a:r>
            <a:r>
              <a:rPr lang="en-US" altLang="en-US" sz="2000" dirty="0" err="1">
                <a:latin typeface="Book Antiqua" panose="02040602050305030304" pitchFamily="18" charset="0"/>
              </a:rPr>
              <a:t>dentinum</a:t>
            </a:r>
            <a:r>
              <a:rPr lang="en-US" altLang="en-US" sz="2000" dirty="0">
                <a:latin typeface="Book Antiqua" panose="02040602050305030304" pitchFamily="18" charset="0"/>
              </a:rPr>
              <a:t>) – deeper layer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</a:t>
            </a:r>
            <a:r>
              <a:rPr lang="en-GB" altLang="en-US" sz="2000" dirty="0">
                <a:latin typeface="Book Antiqua" panose="02040602050305030304" pitchFamily="18" charset="0"/>
              </a:rPr>
              <a:t>b</a:t>
            </a:r>
            <a:r>
              <a:rPr lang="en-U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enamel </a:t>
            </a:r>
            <a:r>
              <a:rPr lang="en-US" altLang="en-US" sz="2000" dirty="0">
                <a:latin typeface="Book Antiqua" panose="02040602050305030304" pitchFamily="18" charset="0"/>
              </a:rPr>
              <a:t>(</a:t>
            </a:r>
            <a:r>
              <a:rPr lang="en-US" altLang="en-US" sz="2000" dirty="0" err="1">
                <a:latin typeface="Book Antiqua" panose="02040602050305030304" pitchFamily="18" charset="0"/>
              </a:rPr>
              <a:t>enamelum</a:t>
            </a:r>
            <a:r>
              <a:rPr lang="en-US" altLang="en-US" sz="2000" dirty="0">
                <a:latin typeface="Book Antiqua" panose="02040602050305030304" pitchFamily="18" charset="0"/>
              </a:rPr>
              <a:t>) – outer layer in 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       region of the crown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</a:t>
            </a:r>
            <a:r>
              <a:rPr lang="en-GB" altLang="en-US" sz="2000" dirty="0">
                <a:latin typeface="Book Antiqua" panose="02040602050305030304" pitchFamily="18" charset="0"/>
              </a:rPr>
              <a:t>c</a:t>
            </a:r>
            <a:r>
              <a:rPr lang="en-U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cement</a:t>
            </a:r>
            <a:r>
              <a:rPr lang="en-US" altLang="en-US" sz="2000" dirty="0">
                <a:latin typeface="Book Antiqua" panose="02040602050305030304" pitchFamily="18" charset="0"/>
              </a:rPr>
              <a:t> (cementum) – outer layer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      in the region of the root</a:t>
            </a:r>
          </a:p>
          <a:p>
            <a:pPr eaLnBrk="1" hangingPunct="1">
              <a:buFontTx/>
              <a:buNone/>
            </a:pPr>
            <a:r>
              <a:rPr lang="en-GB" dirty="0">
                <a:latin typeface="Book Antiqua" panose="02040602050305030304" pitchFamily="18" charset="0"/>
              </a:rPr>
              <a:t>     Most of the tooth is composed of dentine which is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covered by enamel over the crown and cement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over the </a:t>
            </a:r>
            <a:r>
              <a:rPr lang="en-GB" sz="2000" dirty="0">
                <a:latin typeface="Book Antiqua" panose="02040602050305030304" pitchFamily="18" charset="0"/>
              </a:rPr>
              <a:t>root.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2) </a:t>
            </a:r>
            <a:r>
              <a:rPr lang="en-GB" altLang="en-US" sz="2000" dirty="0">
                <a:latin typeface="Book Antiqua" panose="02040602050305030304" pitchFamily="18" charset="0"/>
              </a:rPr>
              <a:t>inner, soft part</a:t>
            </a:r>
            <a:endParaRPr lang="en-U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en-US" sz="2000" dirty="0">
                <a:latin typeface="Book Antiqua" panose="02040602050305030304" pitchFamily="18" charset="0"/>
              </a:rPr>
              <a:t>          -  </a:t>
            </a:r>
            <a:r>
              <a:rPr lang="en-GB" altLang="en-US" sz="2000" dirty="0">
                <a:latin typeface="Book Antiqua" panose="02040602050305030304" pitchFamily="18" charset="0"/>
              </a:rPr>
              <a:t>dental </a:t>
            </a:r>
            <a:r>
              <a:rPr lang="en-GB" altLang="en-US" sz="2000" dirty="0" err="1">
                <a:latin typeface="Book Antiqua" panose="02040602050305030304" pitchFamily="18" charset="0"/>
              </a:rPr>
              <a:t>pulpa</a:t>
            </a:r>
            <a:r>
              <a:rPr lang="en-US" altLang="en-US" sz="2000" dirty="0">
                <a:latin typeface="Book Antiqua" panose="02040602050305030304" pitchFamily="18" charset="0"/>
              </a:rPr>
              <a:t> (</a:t>
            </a:r>
            <a:r>
              <a:rPr lang="en-US" altLang="en-US" sz="2000" dirty="0" err="1">
                <a:latin typeface="Book Antiqua" panose="02040602050305030304" pitchFamily="18" charset="0"/>
              </a:rPr>
              <a:t>pulpa</a:t>
            </a:r>
            <a:r>
              <a:rPr lang="en-US" altLang="en-US" sz="2000" dirty="0">
                <a:latin typeface="Book Antiqua" panose="02040602050305030304" pitchFamily="18" charset="0"/>
              </a:rPr>
              <a:t> </a:t>
            </a:r>
            <a:r>
              <a:rPr lang="en-US" altLang="en-US" sz="2000" dirty="0" err="1">
                <a:latin typeface="Book Antiqua" panose="02040602050305030304" pitchFamily="18" charset="0"/>
              </a:rPr>
              <a:t>dentis</a:t>
            </a:r>
            <a:r>
              <a:rPr lang="en-US" altLang="en-US" sz="2000" dirty="0">
                <a:latin typeface="Book Antiqua" panose="02040602050305030304" pitchFamily="18" charset="0"/>
              </a:rPr>
              <a:t>)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  (</a:t>
            </a:r>
            <a:r>
              <a:rPr lang="en-GB" altLang="en-US" sz="2000" dirty="0">
                <a:latin typeface="Book Antiqua" panose="02040602050305030304" pitchFamily="18" charset="0"/>
              </a:rPr>
              <a:t>in dental and root cavity</a:t>
            </a:r>
            <a:r>
              <a:rPr lang="en-US" altLang="en-US" sz="2000" dirty="0">
                <a:latin typeface="Book Antiqua" panose="02040602050305030304" pitchFamily="18" charset="0"/>
              </a:rPr>
              <a:t>)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            (</a:t>
            </a:r>
            <a:r>
              <a:rPr lang="en-GB" altLang="en-US" sz="2000" dirty="0">
                <a:latin typeface="Book Antiqua" panose="02040602050305030304" pitchFamily="18" charset="0"/>
              </a:rPr>
              <a:t>pink mass of connective tissue,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nerves and blood vessels that enter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in the root cavity through the opening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at the apex of the root (apical foramen)</a:t>
            </a:r>
            <a:r>
              <a:rPr lang="en-US" altLang="en-US" sz="2000" dirty="0">
                <a:latin typeface="Book Antiqua" panose="02040602050305030304" pitchFamily="18" charset="0"/>
              </a:rPr>
              <a:t>)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endParaRPr lang="en-U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28675" name="Picture 8">
            <a:extLst>
              <a:ext uri="{FF2B5EF4-FFF2-40B4-BE49-F238E27FC236}">
                <a16:creationId xmlns:a16="http://schemas.microsoft.com/office/drawing/2014/main" id="{F16F71C1-E77B-BA49-BDFE-C778DB273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4" t="55420" r="40889" b="7710"/>
          <a:stretch>
            <a:fillRect/>
          </a:stretch>
        </p:blipFill>
        <p:spPr bwMode="auto">
          <a:xfrm>
            <a:off x="5929313" y="4071938"/>
            <a:ext cx="28575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2">
            <a:extLst>
              <a:ext uri="{FF2B5EF4-FFF2-40B4-BE49-F238E27FC236}">
                <a16:creationId xmlns:a16="http://schemas.microsoft.com/office/drawing/2014/main" id="{F105E8B2-47E2-C5F3-9925-01FD1E1EB57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12775" y="-25400"/>
            <a:ext cx="82296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Teeth</a:t>
            </a:r>
            <a:r>
              <a:rPr lang="sr-Cyrl-RS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 (</a:t>
            </a: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Dentes)</a:t>
            </a:r>
            <a:endParaRPr lang="sr-Cyrl-RS" altLang="en-US" sz="3200" b="1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E1F48104-6498-832F-F7B4-04EB652E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1300"/>
            <a:ext cx="9144000" cy="66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2400" b="1">
                <a:latin typeface="Book Antiqua" panose="02040602050305030304" pitchFamily="18" charset="0"/>
              </a:rPr>
              <a:t>      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</a:t>
            </a:r>
          </a:p>
          <a:p>
            <a:pPr eaLnBrk="1" hangingPunct="1"/>
            <a:r>
              <a:rPr lang="sr-Latn-CS" altLang="en-US" sz="2000" b="1">
                <a:latin typeface="Book Antiqua" panose="02040602050305030304" pitchFamily="18" charset="0"/>
              </a:rPr>
              <a:t>      </a:t>
            </a:r>
            <a:r>
              <a:rPr lang="en-GB" altLang="en-US" sz="2000" b="1">
                <a:latin typeface="Book Antiqua" panose="02040602050305030304" pitchFamily="18" charset="0"/>
              </a:rPr>
              <a:t>Arteries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a. maxillaris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aa. alveolares superiores posteriores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aa. alveolares superiores anteriores (a.infraorbitalis)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a. alveolaris inferior</a:t>
            </a:r>
          </a:p>
          <a:p>
            <a:pPr eaLnBrk="1" hangingPunct="1"/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</a:t>
            </a:r>
            <a:r>
              <a:rPr lang="sr-Latn-CS" altLang="en-US" sz="2000" b="1">
                <a:latin typeface="Book Antiqua" panose="02040602050305030304" pitchFamily="18" charset="0"/>
              </a:rPr>
              <a:t>V</a:t>
            </a:r>
            <a:r>
              <a:rPr lang="en-GB" altLang="en-US" sz="2000" b="1">
                <a:latin typeface="Book Antiqua" panose="02040602050305030304" pitchFamily="18" charset="0"/>
              </a:rPr>
              <a:t>eins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  <a:r>
              <a:rPr lang="en-GB" altLang="en-US" sz="2000">
                <a:latin typeface="Book Antiqua" panose="02040602050305030304" pitchFamily="18" charset="0"/>
              </a:rPr>
              <a:t> drain into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- plexus pterygoideus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- vv. maxillares</a:t>
            </a:r>
          </a:p>
          <a:p>
            <a:pPr eaLnBrk="1" hangingPunct="1"/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</a:t>
            </a:r>
            <a:r>
              <a:rPr lang="en-GB" altLang="en-US" sz="2000" b="1">
                <a:latin typeface="Book Antiqua" panose="02040602050305030304" pitchFamily="18" charset="0"/>
              </a:rPr>
              <a:t>Innervation</a:t>
            </a:r>
            <a:r>
              <a:rPr lang="sr-Latn-CS" altLang="en-US" sz="200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- </a:t>
            </a:r>
            <a:r>
              <a:rPr lang="sr-Latn-CS" altLang="en-US" sz="2000" b="1" i="1">
                <a:latin typeface="Book Antiqua" panose="02040602050305030304" pitchFamily="18" charset="0"/>
              </a:rPr>
              <a:t>plexus dentalis superior </a:t>
            </a:r>
            <a:r>
              <a:rPr lang="sr-Latn-C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teeth of upper jaw</a:t>
            </a:r>
            <a:r>
              <a:rPr lang="sr-Latn-CS" altLang="en-US" sz="2000">
                <a:latin typeface="Book Antiqua" panose="02040602050305030304" pitchFamily="18" charset="0"/>
              </a:rPr>
              <a:t>):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rr. alveolares superiores posteriores (n.maxillaris)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n. alveolaris superior medius</a:t>
            </a: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      - nn. alveolares superiores anteriores (n.infraorbitalis)</a:t>
            </a:r>
          </a:p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      - </a:t>
            </a:r>
            <a:r>
              <a:rPr lang="sr-Latn-CS" altLang="en-US" sz="2000" b="1" i="1">
                <a:latin typeface="Book Antiqua" panose="02040602050305030304" pitchFamily="18" charset="0"/>
              </a:rPr>
              <a:t>plexus dentalis inferior </a:t>
            </a:r>
            <a:r>
              <a:rPr lang="sr-Latn-C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teeth of lower jaw</a:t>
            </a:r>
            <a:r>
              <a:rPr lang="sr-Latn-CS" altLang="en-US" sz="2000">
                <a:latin typeface="Book Antiqua" panose="02040602050305030304" pitchFamily="18" charset="0"/>
              </a:rPr>
              <a:t>):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n. alveolaris inferior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- n. incisivus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endParaRPr lang="sr-Latn-CS" altLang="en-US" sz="200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B34FDF-2FA7-5C48-96E3-9C48B57A8CBF}"/>
              </a:ext>
            </a:extLst>
          </p:cNvPr>
          <p:cNvSpPr/>
          <p:nvPr/>
        </p:nvSpPr>
        <p:spPr>
          <a:xfrm>
            <a:off x="4500560" y="428604"/>
            <a:ext cx="3929091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Teeth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dentes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07955932-2EA9-46FF-EFF0-B1F05CAB3ECE}"/>
              </a:ext>
            </a:extLst>
          </p:cNvPr>
          <p:cNvSpPr/>
          <p:nvPr/>
        </p:nvSpPr>
        <p:spPr>
          <a:xfrm>
            <a:off x="3357563" y="5929313"/>
            <a:ext cx="71437" cy="500062"/>
          </a:xfrm>
          <a:prstGeom prst="rightBrac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sr-Latn-CS" altLang="en-US">
              <a:latin typeface="Verdana" panose="020B0604030504040204" pitchFamily="34" charset="0"/>
            </a:endParaRPr>
          </a:p>
        </p:txBody>
      </p:sp>
      <p:sp>
        <p:nvSpPr>
          <p:cNvPr id="29701" name="TextBox 9">
            <a:extLst>
              <a:ext uri="{FF2B5EF4-FFF2-40B4-BE49-F238E27FC236}">
                <a16:creationId xmlns:a16="http://schemas.microsoft.com/office/drawing/2014/main" id="{2734ED2A-F2E0-F162-503F-136498B2E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5929313"/>
            <a:ext cx="1982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2000">
                <a:latin typeface="Book Antiqua" panose="02040602050305030304" pitchFamily="18" charset="0"/>
              </a:rPr>
              <a:t>n. mandibularis</a:t>
            </a:r>
          </a:p>
        </p:txBody>
      </p:sp>
      <p:pic>
        <p:nvPicPr>
          <p:cNvPr id="29702" name="Picture 10">
            <a:extLst>
              <a:ext uri="{FF2B5EF4-FFF2-40B4-BE49-F238E27FC236}">
                <a16:creationId xmlns:a16="http://schemas.microsoft.com/office/drawing/2014/main" id="{9FFF1877-A1E7-30CD-EDBF-2C0B4706E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8" t="20168" r="6317" b="31773"/>
          <a:stretch>
            <a:fillRect/>
          </a:stretch>
        </p:blipFill>
        <p:spPr bwMode="auto">
          <a:xfrm>
            <a:off x="4357688" y="2143125"/>
            <a:ext cx="4325937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>
            <a:extLst>
              <a:ext uri="{FF2B5EF4-FFF2-40B4-BE49-F238E27FC236}">
                <a16:creationId xmlns:a16="http://schemas.microsoft.com/office/drawing/2014/main" id="{79D63674-5C5D-6720-C3F8-74714F5AB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10289" r="43538" b="6693"/>
          <a:stretch>
            <a:fillRect/>
          </a:stretch>
        </p:blipFill>
        <p:spPr bwMode="auto">
          <a:xfrm>
            <a:off x="2643188" y="714375"/>
            <a:ext cx="3311525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34A749AD-B5B4-A37F-9439-0588BD72A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1143000"/>
            <a:ext cx="8572500" cy="50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-"/>
            </a:pPr>
            <a:r>
              <a:rPr lang="en-GB" sz="2000" dirty="0"/>
              <a:t> </a:t>
            </a:r>
            <a:r>
              <a:rPr lang="en-GB" sz="2000" dirty="0">
                <a:latin typeface="Book Antiqua" panose="02040602050305030304" pitchFamily="18" charset="0"/>
              </a:rPr>
              <a:t>Mouth proper is limited laterally and anteriorly by the dental arches. and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communicates with vestibule of oral cavity.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- The roof of the oral cavity is formed by the palate.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- Posteriorly, the proper oral cavity communicates with the oropharynx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(oral part of the pharynx) by isthmus of </a:t>
            </a:r>
            <a:r>
              <a:rPr lang="en-GB" sz="2000" dirty="0" err="1">
                <a:latin typeface="Book Antiqua" panose="02040602050305030304" pitchFamily="18" charset="0"/>
              </a:rPr>
              <a:t>fauces</a:t>
            </a:r>
            <a:r>
              <a:rPr lang="en-GB" sz="2000" dirty="0">
                <a:latin typeface="Book Antiqua" panose="02040602050305030304" pitchFamily="18" charset="0"/>
              </a:rPr>
              <a:t> (oropharyngeal isthmus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or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isthmus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faucium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-"/>
            </a:pPr>
            <a:r>
              <a:rPr lang="sr-Latn-CS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>
                <a:latin typeface="Book Antiqua" panose="02040602050305030304" pitchFamily="18" charset="0"/>
              </a:rPr>
              <a:t>Walls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en-GB" altLang="en-US" sz="2000" u="sng" dirty="0">
                <a:latin typeface="Book Antiqua" panose="02040602050305030304" pitchFamily="18" charset="0"/>
              </a:rPr>
              <a:t>Anterior and lateral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u="sng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</a:t>
            </a:r>
            <a:r>
              <a:rPr lang="en-GB" altLang="en-US" sz="2000" dirty="0">
                <a:latin typeface="Book Antiqua" panose="02040602050305030304" pitchFamily="18" charset="0"/>
              </a:rPr>
              <a:t>gums (gingivae) and teeth of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upper and lower jaw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en-GB" altLang="en-US" sz="2000" u="sng" dirty="0">
                <a:latin typeface="Book Antiqua" panose="02040602050305030304" pitchFamily="18" charset="0"/>
              </a:rPr>
              <a:t>Superior wall (roof)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</a:t>
            </a:r>
            <a:r>
              <a:rPr lang="en-GB" altLang="en-US" sz="2000" dirty="0">
                <a:latin typeface="Book Antiqua" panose="02040602050305030304" pitchFamily="18" charset="0"/>
              </a:rPr>
              <a:t>hard and soft palate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en-GB" altLang="en-US" sz="2000" u="sng" dirty="0">
                <a:latin typeface="Book Antiqua" panose="02040602050305030304" pitchFamily="18" charset="0"/>
              </a:rPr>
              <a:t>Inferior wall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</a:t>
            </a:r>
            <a:r>
              <a:rPr lang="en-GB" altLang="en-US" sz="2000" dirty="0">
                <a:latin typeface="Book Antiqua" panose="02040602050305030304" pitchFamily="18" charset="0"/>
              </a:rPr>
              <a:t>tong (lingua) and sublingual region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8D430A-B210-C4CF-7CF4-CAE4DBB46496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Mouth proper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Cavitas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oris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propria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)  </a:t>
            </a:r>
          </a:p>
        </p:txBody>
      </p:sp>
      <p:pic>
        <p:nvPicPr>
          <p:cNvPr id="31748" name="Picture 3">
            <a:extLst>
              <a:ext uri="{FF2B5EF4-FFF2-40B4-BE49-F238E27FC236}">
                <a16:creationId xmlns:a16="http://schemas.microsoft.com/office/drawing/2014/main" id="{48CBCE25-DC71-AEFD-E44F-1925D4860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4817288" y="3090886"/>
            <a:ext cx="4071938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71AF5A-2CF1-C796-9CD9-1221BAE9D3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9" t="12931"/>
          <a:stretch/>
        </p:blipFill>
        <p:spPr>
          <a:xfrm>
            <a:off x="4427984" y="1552142"/>
            <a:ext cx="4426761" cy="2172386"/>
          </a:xfrm>
          <a:prstGeom prst="rect">
            <a:avLst/>
          </a:prstGeom>
        </p:spPr>
      </p:pic>
      <p:sp>
        <p:nvSpPr>
          <p:cNvPr id="32770" name="Rectangle 1">
            <a:extLst>
              <a:ext uri="{FF2B5EF4-FFF2-40B4-BE49-F238E27FC236}">
                <a16:creationId xmlns:a16="http://schemas.microsoft.com/office/drawing/2014/main" id="{7BE686CB-8230-90AA-9FA2-EA4E3E187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857250"/>
            <a:ext cx="8572500" cy="576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- </a:t>
            </a:r>
            <a:r>
              <a:rPr lang="en-GB" altLang="en-US" sz="2000" dirty="0">
                <a:latin typeface="Book Antiqua" panose="02040602050305030304" pitchFamily="18" charset="0"/>
              </a:rPr>
              <a:t>forms the anterior</a:t>
            </a:r>
            <a:r>
              <a:rPr lang="sr-Latn-CS" altLang="en-US" sz="2000" dirty="0">
                <a:latin typeface="Book Antiqua" panose="02040602050305030304" pitchFamily="18" charset="0"/>
              </a:rPr>
              <a:t> 2/3 </a:t>
            </a:r>
            <a:r>
              <a:rPr lang="en-GB" altLang="en-US" sz="2000" dirty="0">
                <a:latin typeface="Book Antiqua" panose="02040602050305030304" pitchFamily="18" charset="0"/>
              </a:rPr>
              <a:t>of the superior wall (roof) of mouth proper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- </a:t>
            </a:r>
            <a:r>
              <a:rPr lang="en-GB" altLang="en-US" sz="2000" dirty="0">
                <a:latin typeface="Book Antiqua" panose="02040602050305030304" pitchFamily="18" charset="0"/>
              </a:rPr>
              <a:t>divides mouth proper from nasal cavity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Bordered by: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-  </a:t>
            </a:r>
            <a:r>
              <a:rPr lang="en-GB" altLang="en-US" sz="2000" dirty="0">
                <a:latin typeface="Book Antiqua" panose="02040602050305030304" pitchFamily="18" charset="0"/>
              </a:rPr>
              <a:t>anteriorly and laterally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</a:t>
            </a:r>
            <a:r>
              <a:rPr lang="en-GB" altLang="en-US" sz="2000" dirty="0">
                <a:latin typeface="Book Antiqua" panose="02040602050305030304" pitchFamily="18" charset="0"/>
              </a:rPr>
              <a:t>gums (gingivae) of upper jaw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- </a:t>
            </a:r>
            <a:r>
              <a:rPr lang="en-GB" altLang="en-US" sz="2000" dirty="0">
                <a:latin typeface="Book Antiqua" panose="02040602050305030304" pitchFamily="18" charset="0"/>
              </a:rPr>
              <a:t>posteriorly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</a:t>
            </a:r>
            <a:r>
              <a:rPr lang="en-GB" altLang="en-US" sz="2000" dirty="0">
                <a:latin typeface="Book Antiqua" panose="02040602050305030304" pitchFamily="18" charset="0"/>
              </a:rPr>
              <a:t>anterior border of soft palate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>
                <a:latin typeface="Book Antiqua" panose="02040602050305030304" pitchFamily="18" charset="0"/>
              </a:rPr>
              <a:t>Layers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- </a:t>
            </a:r>
            <a:r>
              <a:rPr lang="en-GB" altLang="en-US" sz="2000" dirty="0">
                <a:latin typeface="Book Antiqua" panose="02040602050305030304" pitchFamily="18" charset="0"/>
              </a:rPr>
              <a:t>mucous layer (mucosa)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- </a:t>
            </a:r>
            <a:r>
              <a:rPr lang="en-GB" altLang="en-US" sz="2000" dirty="0">
                <a:latin typeface="Book Antiqua" panose="02040602050305030304" pitchFamily="18" charset="0"/>
              </a:rPr>
              <a:t>submucosal layer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thicker in posterior part of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</a:t>
            </a:r>
            <a:r>
              <a:rPr lang="en-GB" altLang="en-US" sz="2000" dirty="0">
                <a:latin typeface="Book Antiqua" panose="02040602050305030304" pitchFamily="18" charset="0"/>
              </a:rPr>
              <a:t>hard palate, contains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glandulae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palatinae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- </a:t>
            </a:r>
            <a:r>
              <a:rPr lang="en-GB" altLang="en-US" sz="2000" dirty="0">
                <a:latin typeface="Book Antiqua" panose="02040602050305030304" pitchFamily="18" charset="0"/>
              </a:rPr>
              <a:t>bony layer (palatine process of maxilla and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horizontal plate of palatine bone)</a:t>
            </a:r>
            <a:r>
              <a:rPr lang="sr-Latn-CS" altLang="en-US" sz="2000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>
                <a:latin typeface="Book Antiqua" panose="02040602050305030304" pitchFamily="18" charset="0"/>
              </a:rPr>
              <a:t>Artery</a:t>
            </a:r>
            <a:r>
              <a:rPr lang="sr-Latn-CS" altLang="en-US" sz="2000" dirty="0">
                <a:latin typeface="Book Antiqua" panose="02040602050305030304" pitchFamily="18" charset="0"/>
              </a:rPr>
              <a:t> :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a.palatina</a:t>
            </a:r>
            <a:r>
              <a:rPr lang="sr-Latn-CS" altLang="en-US" sz="2000" dirty="0">
                <a:latin typeface="Book Antiqua" panose="02040602050305030304" pitchFamily="18" charset="0"/>
              </a:rPr>
              <a:t> major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>
                <a:latin typeface="Book Antiqua" panose="02040602050305030304" pitchFamily="18" charset="0"/>
              </a:rPr>
              <a:t>Veins of hard palate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r>
              <a:rPr lang="en-GB" altLang="en-US" sz="2000" dirty="0">
                <a:latin typeface="Book Antiqua" panose="02040602050305030304" pitchFamily="18" charset="0"/>
              </a:rPr>
              <a:t>drain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in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pterygoideus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* I</a:t>
            </a:r>
            <a:r>
              <a:rPr lang="en-GB" altLang="en-US" sz="2000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r>
              <a:rPr lang="en-GB" altLang="en-US" sz="2000" dirty="0">
                <a:latin typeface="Book Antiqua" panose="02040602050305030304" pitchFamily="18" charset="0"/>
              </a:rPr>
              <a:t>greater palatine nerve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n.palatinus</a:t>
            </a:r>
            <a:r>
              <a:rPr lang="sr-Latn-CS" altLang="en-US" sz="2000" dirty="0">
                <a:latin typeface="Book Antiqua" panose="02040602050305030304" pitchFamily="18" charset="0"/>
              </a:rPr>
              <a:t> major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and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n.nasopalatinus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anastomoses in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fossa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incisiva</a:t>
            </a:r>
            <a:r>
              <a:rPr lang="sr-Latn-CS" altLang="en-US" sz="2000" dirty="0">
                <a:latin typeface="Book Antiqua" panose="02040602050305030304" pitchFamily="18" charset="0"/>
              </a:rPr>
              <a:t>).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698EDA-278F-A2E2-B81B-68BC0C969394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Hard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durum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32773" name="Picture 4">
            <a:extLst>
              <a:ext uri="{FF2B5EF4-FFF2-40B4-BE49-F238E27FC236}">
                <a16:creationId xmlns:a16="http://schemas.microsoft.com/office/drawing/2014/main" id="{0A9918B8-DCD6-F436-2BD9-CBD0FD84B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7" t="21944" r="31667" b="35869"/>
          <a:stretch>
            <a:fillRect/>
          </a:stretch>
        </p:blipFill>
        <p:spPr bwMode="auto">
          <a:xfrm>
            <a:off x="6372200" y="3733656"/>
            <a:ext cx="2500313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71AF5A-2CF1-C796-9CD9-1221BAE9D3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9" t="12931"/>
          <a:stretch/>
        </p:blipFill>
        <p:spPr>
          <a:xfrm>
            <a:off x="1547664" y="1268760"/>
            <a:ext cx="5842664" cy="2867225"/>
          </a:xfrm>
          <a:prstGeom prst="rect">
            <a:avLst/>
          </a:prstGeom>
        </p:spPr>
      </p:pic>
      <p:sp>
        <p:nvSpPr>
          <p:cNvPr id="32770" name="Rectangle 1">
            <a:extLst>
              <a:ext uri="{FF2B5EF4-FFF2-40B4-BE49-F238E27FC236}">
                <a16:creationId xmlns:a16="http://schemas.microsoft.com/office/drawing/2014/main" id="{7BE686CB-8230-90AA-9FA2-EA4E3E187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857250"/>
            <a:ext cx="8572500" cy="59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698EDA-278F-A2E2-B81B-68BC0C969394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Hard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durum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D58FB4-3868-0844-B33D-587112A67919}"/>
              </a:ext>
            </a:extLst>
          </p:cNvPr>
          <p:cNvSpPr txBox="1"/>
          <p:nvPr/>
        </p:nvSpPr>
        <p:spPr>
          <a:xfrm>
            <a:off x="360844" y="4221088"/>
            <a:ext cx="85725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Book Antiqua" panose="02040602050305030304" pitchFamily="18" charset="0"/>
              </a:rPr>
              <a:t>* Medial to the 3rd molar tooth, the greater palatine foramen pierces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the lateral border of the bony palate. The greater palatine vessels and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nerve emerge from this foramen and run anteriorly on the palate.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800" dirty="0">
                <a:latin typeface="Book Antiqua" panose="0204060205030503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13774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>
            <a:extLst>
              <a:ext uri="{FF2B5EF4-FFF2-40B4-BE49-F238E27FC236}">
                <a16:creationId xmlns:a16="http://schemas.microsoft.com/office/drawing/2014/main" id="{7BE686CB-8230-90AA-9FA2-EA4E3E187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857250"/>
            <a:ext cx="8572500" cy="59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698EDA-278F-A2E2-B81B-68BC0C969394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Hard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durum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D58FB4-3868-0844-B33D-587112A67919}"/>
              </a:ext>
            </a:extLst>
          </p:cNvPr>
          <p:cNvSpPr txBox="1"/>
          <p:nvPr/>
        </p:nvSpPr>
        <p:spPr>
          <a:xfrm>
            <a:off x="285732" y="1003496"/>
            <a:ext cx="85725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Book Antiqua" panose="02040602050305030304" pitchFamily="18" charset="0"/>
              </a:rPr>
              <a:t>* The mucosa of the hard palate is tightly bound to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the underlying bone.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The superior lingual gingiva, the part of the gingiva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covering the lingual surface of the teeth and the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alveolar process, is continuous with the mucosa of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the palate. Therefore, injection of an </a:t>
            </a:r>
            <a:r>
              <a:rPr lang="en-GB" sz="2000" dirty="0" err="1">
                <a:latin typeface="Book Antiqua" panose="02040602050305030304" pitchFamily="18" charset="0"/>
              </a:rPr>
              <a:t>anesthetic</a:t>
            </a:r>
            <a:r>
              <a:rPr lang="en-GB" sz="2000" dirty="0">
                <a:latin typeface="Book Antiqua" panose="02040602050305030304" pitchFamily="18" charset="0"/>
              </a:rPr>
              <a:t> agent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into the gingiva of a tooth anesthetizes the adjacent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palatal mucosa.</a:t>
            </a:r>
          </a:p>
          <a:p>
            <a:r>
              <a:rPr lang="en-GB" sz="2000" dirty="0">
                <a:latin typeface="Book Antiqua" panose="02040602050305030304" pitchFamily="18" charset="0"/>
              </a:rPr>
              <a:t>* Deep to the mucosa of the palate are mucus-secreting palatine glands.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The openings of the ducts of these glands give the palatine mucosa a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pitted (orange-peel) appearance. In the midline, posterior to the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maxillary incisor teeth, is the </a:t>
            </a:r>
            <a:r>
              <a:rPr lang="en-GB" sz="2000" b="1" dirty="0">
                <a:latin typeface="Book Antiqua" panose="02040602050305030304" pitchFamily="18" charset="0"/>
              </a:rPr>
              <a:t>incisive papilla</a:t>
            </a:r>
            <a:r>
              <a:rPr lang="en-GB" sz="2000" dirty="0">
                <a:latin typeface="Book Antiqua" panose="02040602050305030304" pitchFamily="18" charset="0"/>
              </a:rPr>
              <a:t>. This elevation of the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mucosa lies directly anterior to the underlying incisive fossa. </a:t>
            </a:r>
          </a:p>
          <a:p>
            <a:r>
              <a:rPr lang="en-GB" sz="2000" dirty="0">
                <a:latin typeface="Book Antiqua" panose="02040602050305030304" pitchFamily="18" charset="0"/>
              </a:rPr>
              <a:t>* Radiating laterally from the incisive papilla are several parallel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transverse palatine folds or rugae. These folds assist with manipulation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of food during mastication. Passing posteriorly in the midline of the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palate from the incisive papilla is a narrow whitish streak, the palatine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raphe.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16609EE-17C8-62DF-FC9E-EFBEAE6B5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7" t="21944" r="31667" b="35869"/>
          <a:stretch>
            <a:fillRect/>
          </a:stretch>
        </p:blipFill>
        <p:spPr bwMode="auto">
          <a:xfrm>
            <a:off x="6643687" y="1149742"/>
            <a:ext cx="2500313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824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6">
            <a:extLst>
              <a:ext uri="{FF2B5EF4-FFF2-40B4-BE49-F238E27FC236}">
                <a16:creationId xmlns:a16="http://schemas.microsoft.com/office/drawing/2014/main" id="{4CCA5AD1-5641-BF27-9B86-FE9A64FEC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5393059" y="2348880"/>
            <a:ext cx="3732213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1">
            <a:extLst>
              <a:ext uri="{FF2B5EF4-FFF2-40B4-BE49-F238E27FC236}">
                <a16:creationId xmlns:a16="http://schemas.microsoft.com/office/drawing/2014/main" id="{9DC66FC2-A72A-8CEB-D62A-D8640C2DD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833137"/>
            <a:ext cx="8858250" cy="604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GB" altLang="en-US" sz="2000" dirty="0">
                <a:latin typeface="Book Antiqua" panose="02040602050305030304" pitchFamily="18" charset="0"/>
              </a:rPr>
              <a:t>* </a:t>
            </a:r>
            <a:r>
              <a:rPr lang="en-GB" sz="2000" dirty="0">
                <a:latin typeface="Book Antiqua" panose="02040602050305030304" pitchFamily="18" charset="0"/>
              </a:rPr>
              <a:t>The soft palate is the movable posterior 1/3 of the palate and is suspended from the posterior border of the hard palate.</a:t>
            </a:r>
          </a:p>
          <a:p>
            <a:pPr eaLnBrk="1" hangingPunct="1">
              <a:lnSpc>
                <a:spcPct val="80000"/>
              </a:lnSpc>
            </a:pPr>
            <a:endParaRPr lang="en-GB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u="sng" dirty="0">
                <a:latin typeface="Book Antiqua" panose="02040602050305030304" pitchFamily="18" charset="0"/>
              </a:rPr>
              <a:t>Upper (superior)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r>
              <a:rPr lang="en-GB" altLang="en-US" sz="2000" dirty="0">
                <a:latin typeface="Book Antiqua" panose="02040602050305030304" pitchFamily="18" charset="0"/>
              </a:rPr>
              <a:t>oriented toward the pharyngeal cavity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u="sng" dirty="0">
                <a:latin typeface="Book Antiqua" panose="02040602050305030304" pitchFamily="18" charset="0"/>
              </a:rPr>
              <a:t>Inferior surface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r>
              <a:rPr lang="en-GB" altLang="en-US" sz="2000" dirty="0">
                <a:latin typeface="Book Antiqua" panose="02040602050305030304" pitchFamily="18" charset="0"/>
              </a:rPr>
              <a:t>oriented toward oral cavity (mouth proper)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      </a:t>
            </a:r>
            <a:r>
              <a:rPr lang="en-GB" altLang="en-US" sz="2000" dirty="0" err="1">
                <a:latin typeface="Book Antiqua" panose="02040602050305030304" pitchFamily="18" charset="0"/>
              </a:rPr>
              <a:t>mucousal</a:t>
            </a:r>
            <a:r>
              <a:rPr lang="en-GB" altLang="en-US" sz="2000" dirty="0">
                <a:latin typeface="Book Antiqua" panose="02040602050305030304" pitchFamily="18" charset="0"/>
              </a:rPr>
              <a:t> ridges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raphae</a:t>
            </a:r>
            <a:r>
              <a:rPr lang="sr-Latn-CS" altLang="en-US" sz="2000" dirty="0">
                <a:latin typeface="Book Antiqua" panose="02040602050305030304" pitchFamily="18" charset="0"/>
              </a:rPr>
              <a:t> palati</a:t>
            </a:r>
            <a:r>
              <a:rPr lang="en-GB" altLang="en-US" sz="2000" dirty="0">
                <a:latin typeface="Book Antiqua" panose="02040602050305030304" pitchFamily="18" charset="0"/>
              </a:rPr>
              <a:t> can be seen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b="1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- </a:t>
            </a:r>
            <a:r>
              <a:rPr lang="en-GB" altLang="en-US" sz="2000" u="sng" dirty="0">
                <a:latin typeface="Book Antiqua" panose="02040602050305030304" pitchFamily="18" charset="0"/>
              </a:rPr>
              <a:t>Anterior border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</a:t>
            </a:r>
            <a:r>
              <a:rPr lang="en-GB" sz="2000" dirty="0">
                <a:latin typeface="Book Antiqua" panose="02040602050305030304" pitchFamily="18" charset="0"/>
              </a:rPr>
              <a:t>its anterior aponeurotic part is strengthened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‚        by the palatine aponeurosis, which attaches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  to the posterior edge of the hard palate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- </a:t>
            </a:r>
            <a:r>
              <a:rPr lang="en-GB" altLang="en-US" sz="2000" u="sng" dirty="0">
                <a:latin typeface="Book Antiqua" panose="02040602050305030304" pitchFamily="18" charset="0"/>
              </a:rPr>
              <a:t>Posterior border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</a:t>
            </a:r>
            <a:r>
              <a:rPr lang="en-GB" altLang="en-US" sz="2000" dirty="0">
                <a:latin typeface="Book Antiqua" panose="02040602050305030304" pitchFamily="18" charset="0"/>
              </a:rPr>
              <a:t>free margin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</a:t>
            </a:r>
            <a:r>
              <a:rPr lang="en-GB" altLang="en-US" sz="2000" dirty="0">
                <a:latin typeface="Book Antiqua" panose="02040602050305030304" pitchFamily="18" charset="0"/>
              </a:rPr>
              <a:t>its middle part has downward oriented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</a:t>
            </a:r>
            <a:r>
              <a:rPr lang="en-GB" altLang="en-US" sz="2000" dirty="0" err="1">
                <a:latin typeface="Book Antiqua" panose="02040602050305030304" pitchFamily="18" charset="0"/>
              </a:rPr>
              <a:t>musculo</a:t>
            </a:r>
            <a:r>
              <a:rPr lang="en-GB" altLang="en-US" sz="2000" dirty="0">
                <a:latin typeface="Book Antiqua" panose="02040602050305030304" pitchFamily="18" charset="0"/>
              </a:rPr>
              <a:t>-mucosal extension named </a:t>
            </a:r>
            <a:r>
              <a:rPr lang="sr-Latn-CS" altLang="en-US" sz="2000" b="1" dirty="0">
                <a:latin typeface="Book Antiqua" panose="02040602050305030304" pitchFamily="18" charset="0"/>
              </a:rPr>
              <a:t>uvula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en-GB" sz="2000" dirty="0">
                <a:latin typeface="Book Antiqua" panose="02040602050305030304" pitchFamily="18" charset="0"/>
              </a:rPr>
              <a:t>aterally, it is continuous with the wall of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  the pharynx and is joined to the tongue and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  pharynx by the palatoglossal and palatopharyngeal arches, respectively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</a:t>
            </a:r>
            <a:r>
              <a:rPr lang="en-GB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arcus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palatoglossus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and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arcus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palatopharingeus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- </a:t>
            </a:r>
            <a:r>
              <a:rPr lang="en-GB" altLang="en-US" sz="2000" u="sng" dirty="0">
                <a:latin typeface="Book Antiqua" panose="02040602050305030304" pitchFamily="18" charset="0"/>
              </a:rPr>
              <a:t>Lateral borders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- </a:t>
            </a:r>
            <a:r>
              <a:rPr lang="en-GB" altLang="en-US" sz="2000" dirty="0">
                <a:latin typeface="Book Antiqua" panose="02040602050305030304" pitchFamily="18" charset="0"/>
              </a:rPr>
              <a:t>attached to medial </a:t>
            </a:r>
            <a:r>
              <a:rPr lang="sr-Latn-CS" altLang="en-US" sz="2000" dirty="0">
                <a:latin typeface="Book Antiqua" panose="02040602050305030304" pitchFamily="18" charset="0"/>
              </a:rPr>
              <a:t>lamina </a:t>
            </a:r>
            <a:r>
              <a:rPr lang="en-GB" altLang="en-US" sz="2000" dirty="0">
                <a:latin typeface="Book Antiqua" panose="02040602050305030304" pitchFamily="18" charset="0"/>
              </a:rPr>
              <a:t>of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processus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pterygoidei</a:t>
            </a:r>
            <a:r>
              <a:rPr lang="en-GB" altLang="en-US" sz="2000" dirty="0">
                <a:latin typeface="Book Antiqua" panose="02040602050305030304" pitchFamily="18" charset="0"/>
              </a:rPr>
              <a:t> (sphenoid bone)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4C77DC-1C5B-C32A-3036-F748CED0EF8B}"/>
              </a:ext>
            </a:extLst>
          </p:cNvPr>
          <p:cNvSpPr/>
          <p:nvPr/>
        </p:nvSpPr>
        <p:spPr>
          <a:xfrm>
            <a:off x="1403648" y="186805"/>
            <a:ext cx="6786611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>
            <a:extLst>
              <a:ext uri="{FF2B5EF4-FFF2-40B4-BE49-F238E27FC236}">
                <a16:creationId xmlns:a16="http://schemas.microsoft.com/office/drawing/2014/main" id="{057925C7-34FB-6FA9-0C47-3AEF43901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928688"/>
            <a:ext cx="8715404" cy="561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2000" b="1" dirty="0">
                <a:latin typeface="Book Antiqua" panose="02040602050305030304" pitchFamily="18" charset="0"/>
              </a:rPr>
              <a:t>Layers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a) </a:t>
            </a:r>
            <a:r>
              <a:rPr lang="en-GB" altLang="en-US" sz="2000" b="1" dirty="0">
                <a:latin typeface="Book Antiqua" panose="02040602050305030304" pitchFamily="18" charset="0"/>
              </a:rPr>
              <a:t>mucosa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</a:t>
            </a:r>
            <a:r>
              <a:rPr lang="en-GB" altLang="en-US" sz="2000" dirty="0">
                <a:latin typeface="Book Antiqua" panose="02040602050305030304" pitchFamily="18" charset="0"/>
              </a:rPr>
              <a:t>- of inferior surface: oral mucosa (</a:t>
            </a:r>
            <a:r>
              <a:rPr lang="en-GB" sz="2000" b="0" i="0" dirty="0">
                <a:solidFill>
                  <a:srgbClr val="040C28"/>
                </a:solidFill>
                <a:effectLst/>
                <a:latin typeface="Book Antiqua" panose="02040602050305030304" pitchFamily="18" charset="0"/>
              </a:rPr>
              <a:t>a stratified squamous epithelium)</a:t>
            </a:r>
            <a:br>
              <a:rPr lang="en-GB" sz="2000" b="0" i="0" dirty="0">
                <a:solidFill>
                  <a:srgbClr val="040C28"/>
                </a:solidFill>
                <a:effectLst/>
                <a:latin typeface="Book Antiqua" panose="02040602050305030304" pitchFamily="18" charset="0"/>
              </a:rPr>
            </a:br>
            <a:r>
              <a:rPr lang="en-GB" sz="2000" b="0" i="0" dirty="0">
                <a:solidFill>
                  <a:srgbClr val="040C28"/>
                </a:solidFill>
                <a:effectLst/>
                <a:latin typeface="Book Antiqua" panose="02040602050305030304" pitchFamily="18" charset="0"/>
              </a:rPr>
              <a:t>        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as in mouth proper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</a:t>
            </a:r>
            <a:r>
              <a:rPr lang="en-GB" altLang="en-US" sz="2000" dirty="0">
                <a:latin typeface="Book Antiqua" panose="02040602050305030304" pitchFamily="18" charset="0"/>
              </a:rPr>
              <a:t>- on superior surface: ciliated columnar – respiratory mucosa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b) </a:t>
            </a:r>
            <a:r>
              <a:rPr lang="en-GB" altLang="en-US" sz="2000" dirty="0">
                <a:latin typeface="Book Antiqua" panose="02040602050305030304" pitchFamily="18" charset="0"/>
              </a:rPr>
              <a:t>Submucosal layer: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fibrous tissue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palatin</a:t>
            </a:r>
            <a:r>
              <a:rPr lang="en-GB" altLang="en-US" sz="2000" dirty="0">
                <a:latin typeface="Book Antiqua" panose="02040602050305030304" pitchFamily="18" charset="0"/>
              </a:rPr>
              <a:t>e glands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c) </a:t>
            </a:r>
            <a:r>
              <a:rPr lang="en-GB" altLang="en-US" sz="2000" dirty="0">
                <a:latin typeface="Book Antiqua" panose="02040602050305030304" pitchFamily="18" charset="0"/>
              </a:rPr>
              <a:t>Fibrous layer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</a:t>
            </a:r>
            <a:r>
              <a:rPr lang="en-GB" altLang="en-US" sz="2000" dirty="0">
                <a:latin typeface="Book Antiqua" panose="02040602050305030304" pitchFamily="18" charset="0"/>
              </a:rPr>
              <a:t>thin fibrous layer named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        </a:t>
            </a:r>
            <a:r>
              <a:rPr lang="en-GB" sz="2000" dirty="0">
                <a:latin typeface="Book Antiqua" panose="02040602050305030304" pitchFamily="18" charset="0"/>
              </a:rPr>
              <a:t>palatine aponeurosis </a:t>
            </a:r>
            <a:r>
              <a:rPr lang="en-GB" altLang="en-US" sz="2000" dirty="0">
                <a:latin typeface="Book Antiqua" panose="02040602050305030304" pitchFamily="18" charset="0"/>
              </a:rPr>
              <a:t>which is the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tendon of tensor muscle of soft palate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(m. tensor </a:t>
            </a:r>
            <a:r>
              <a:rPr lang="en-GB" altLang="en-US" sz="2000" dirty="0" err="1">
                <a:latin typeface="Book Antiqua" panose="02040602050305030304" pitchFamily="18" charset="0"/>
              </a:rPr>
              <a:t>veli</a:t>
            </a:r>
            <a:r>
              <a:rPr lang="en-GB" altLang="en-US" sz="2000" dirty="0">
                <a:latin typeface="Book Antiqua" panose="02040602050305030304" pitchFamily="18" charset="0"/>
              </a:rPr>
              <a:t> palatini) attached to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hard palate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-  </a:t>
            </a:r>
            <a:r>
              <a:rPr lang="en-GB" altLang="en-US" sz="2000" dirty="0">
                <a:latin typeface="Book Antiqua" panose="02040602050305030304" pitchFamily="18" charset="0"/>
              </a:rPr>
              <a:t>muscle of the soft palate are attached to this aponeurosis</a:t>
            </a:r>
            <a:r>
              <a:rPr lang="sr-Latn-CS" altLang="en-US" sz="2000" dirty="0">
                <a:latin typeface="Book Antiqua" panose="02040602050305030304" pitchFamily="18" charset="0"/>
              </a:rPr>
              <a:t>.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1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d)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muscular layer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musculi</a:t>
            </a:r>
            <a:r>
              <a:rPr lang="sr-Latn-CS" altLang="en-US" sz="2000" dirty="0">
                <a:latin typeface="Book Antiqua" panose="02040602050305030304" pitchFamily="18" charset="0"/>
              </a:rPr>
              <a:t> palati et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faucium</a:t>
            </a:r>
            <a:r>
              <a:rPr lang="sr-Latn-C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is made of following muscles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C4AD3A3-3F36-BBF0-FF9C-2E5A7635E70F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34820" name="Picture 6">
            <a:extLst>
              <a:ext uri="{FF2B5EF4-FFF2-40B4-BE49-F238E27FC236}">
                <a16:creationId xmlns:a16="http://schemas.microsoft.com/office/drawing/2014/main" id="{1AD4BB4E-D76C-B826-6A66-1984482F8F2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7" t="22417" r="16920" b="4823"/>
          <a:stretch>
            <a:fillRect/>
          </a:stretch>
        </p:blipFill>
        <p:spPr bwMode="auto">
          <a:xfrm>
            <a:off x="5180805" y="2708920"/>
            <a:ext cx="3713162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>
            <a:extLst>
              <a:ext uri="{FF2B5EF4-FFF2-40B4-BE49-F238E27FC236}">
                <a16:creationId xmlns:a16="http://schemas.microsoft.com/office/drawing/2014/main" id="{C4297DA5-30C0-3F52-4BED-A30F7DE71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20770"/>
          <a:stretch>
            <a:fillRect/>
          </a:stretch>
        </p:blipFill>
        <p:spPr bwMode="auto">
          <a:xfrm>
            <a:off x="5435600" y="2205038"/>
            <a:ext cx="3381375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1">
            <a:extLst>
              <a:ext uri="{FF2B5EF4-FFF2-40B4-BE49-F238E27FC236}">
                <a16:creationId xmlns:a16="http://schemas.microsoft.com/office/drawing/2014/main" id="{BFBBAD2A-1FCA-9253-2710-6D642FCF6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1114425"/>
            <a:ext cx="857250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- </a:t>
            </a:r>
            <a:r>
              <a:rPr lang="en-GB" altLang="en-US" sz="2000">
                <a:latin typeface="Book Antiqua" panose="02040602050305030304" pitchFamily="18" charset="0"/>
              </a:rPr>
              <a:t>The horseshoe-shaped </a:t>
            </a:r>
            <a:r>
              <a:rPr lang="en-GB" altLang="en-US" sz="2000" b="1">
                <a:latin typeface="Book Antiqua" panose="02040602050305030304" pitchFamily="18" charset="0"/>
              </a:rPr>
              <a:t>vestibule</a:t>
            </a:r>
            <a:r>
              <a:rPr lang="en-GB" altLang="en-US" sz="2000">
                <a:latin typeface="Book Antiqua" panose="02040602050305030304" pitchFamily="18" charset="0"/>
              </a:rPr>
              <a:t> is situated anteriorly. It is the space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between the lips/cheeks, and the gums/teeth.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- Inner surface of vestibule is covered by mucosa.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br>
              <a:rPr lang="en-US" altLang="en-US" sz="2000">
                <a:latin typeface="Book Antiqua" panose="02040602050305030304" pitchFamily="18" charset="0"/>
              </a:rPr>
            </a:b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 b="1" u="sng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Anterior and lateral borders: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- lips and cheeks</a:t>
            </a: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Posterior border: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 - dental arches (teeth) and gum (gingiva)</a:t>
            </a: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  Superior and inferior borders: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- fornix vestibuli superior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      - fornix vestibuli inferior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The mucosa covering the alveolar processes is reflected on to the lips and cheeks, forming a groove called as vestibular fornix</a:t>
            </a:r>
            <a:r>
              <a:rPr lang="en-US" altLang="en-US" sz="2000">
                <a:latin typeface="Book Antiqua" panose="02040602050305030304" pitchFamily="18" charset="0"/>
              </a:rPr>
              <a:t>)</a:t>
            </a: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 b="1">
              <a:latin typeface="Book Antiqua" panose="02040602050305030304" pitchFamily="18" charset="0"/>
            </a:endParaRPr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3E8AF0C7-5F81-FF1A-500A-2FA349F52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12775" y="117475"/>
            <a:ext cx="8229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Oral vestibule </a:t>
            </a:r>
            <a:r>
              <a:rPr lang="sr-Cyrl-RS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(</a:t>
            </a:r>
            <a:r>
              <a:rPr lang="en-GB" altLang="en-US" sz="3200" b="1">
                <a:solidFill>
                  <a:srgbClr val="008000"/>
                </a:solidFill>
                <a:latin typeface="Book Antiqua" panose="02040602050305030304" pitchFamily="18" charset="0"/>
              </a:rPr>
              <a:t>Vestibulum)</a:t>
            </a:r>
            <a:endParaRPr lang="sr-Cyrl-RS" altLang="en-US" sz="3200" b="1">
              <a:solidFill>
                <a:srgbClr val="008000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>
            <a:extLst>
              <a:ext uri="{FF2B5EF4-FFF2-40B4-BE49-F238E27FC236}">
                <a16:creationId xmlns:a16="http://schemas.microsoft.com/office/drawing/2014/main" id="{6711558D-4357-1FFF-A948-962030C2A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928688"/>
            <a:ext cx="8715375" cy="579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M.TENSOR  VELI  PALATINI</a:t>
            </a:r>
            <a:r>
              <a:rPr lang="sr-Latn-CS" altLang="en-US" sz="2000" b="1" dirty="0">
                <a:solidFill>
                  <a:srgbClr val="1A8052"/>
                </a:solidFill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800" dirty="0">
                <a:latin typeface="Book Antiqua" panose="02040602050305030304" pitchFamily="18" charset="0"/>
              </a:rPr>
              <a:t>    </a:t>
            </a:r>
            <a:endParaRPr lang="en-GB" altLang="en-US" sz="800" dirty="0">
              <a:latin typeface="Book Antiqua" panose="02040602050305030304" pitchFamily="18" charset="0"/>
            </a:endParaRPr>
          </a:p>
          <a:p>
            <a:pPr eaLnBrk="1" hangingPunct="1"/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fossa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scaphoidea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of pterygoid process (sphenoid bone)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cartilage of auditory tube (</a:t>
            </a:r>
            <a:r>
              <a:rPr lang="sr-Latn-CS" altLang="en-US" sz="2000" dirty="0">
                <a:latin typeface="Book Antiqua" panose="02040602050305030304" pitchFamily="18" charset="0"/>
              </a:rPr>
              <a:t>tuba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auditiva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- </a:t>
            </a:r>
            <a:r>
              <a:rPr lang="en-GB" sz="2000" dirty="0">
                <a:latin typeface="Book Antiqua" panose="02040602050305030304" pitchFamily="18" charset="0"/>
              </a:rPr>
              <a:t>palatine aponeurosis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n.tensoris</a:t>
            </a:r>
            <a:r>
              <a:rPr lang="sr-Latn-CS" altLang="en-US" sz="2000" dirty="0">
                <a:latin typeface="Book Antiqua" panose="02040602050305030304" pitchFamily="18" charset="0"/>
              </a:rPr>
              <a:t> veli palatini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        (</a:t>
            </a:r>
            <a:r>
              <a:rPr lang="en-GB" altLang="en-US" sz="2000" dirty="0">
                <a:latin typeface="Book Antiqua" panose="02040602050305030304" pitchFamily="18" charset="0"/>
              </a:rPr>
              <a:t>branch of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n.mandibularis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en-GB" altLang="en-US" sz="800" dirty="0">
              <a:latin typeface="Book Antiqua" panose="02040602050305030304" pitchFamily="18" charset="0"/>
            </a:endParaRPr>
          </a:p>
          <a:p>
            <a:pPr eaLnBrk="1" hangingPunct="1"/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M.LEVATOR  VELI  PALATINI</a:t>
            </a:r>
            <a:r>
              <a:rPr lang="sr-Latn-CS" altLang="en-US" sz="2000" dirty="0">
                <a:solidFill>
                  <a:srgbClr val="1A8052"/>
                </a:solidFill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solidFill>
                  <a:srgbClr val="1A8052"/>
                </a:solidFill>
                <a:latin typeface="Book Antiqua" panose="02040602050305030304" pitchFamily="18" charset="0"/>
              </a:rPr>
            </a:br>
            <a:br>
              <a:rPr lang="sr-Latn-CS" altLang="en-US" sz="2000" dirty="0">
                <a:solidFill>
                  <a:srgbClr val="1A8052"/>
                </a:solidFill>
                <a:latin typeface="Book Antiqua" panose="02040602050305030304" pitchFamily="18" charset="0"/>
              </a:rPr>
            </a:br>
            <a:r>
              <a:rPr lang="sr-Latn-CS" altLang="en-US" sz="2000" dirty="0">
                <a:solidFill>
                  <a:srgbClr val="1A8052"/>
                </a:solidFill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altLang="en-US" sz="2000" dirty="0">
                <a:latin typeface="Book Antiqua" panose="02040602050305030304" pitchFamily="18" charset="0"/>
              </a:rPr>
              <a:t>inferior surface of petrous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     part of temporal bone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    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cartilage of auditory tube (</a:t>
            </a:r>
            <a:r>
              <a:rPr lang="sr-Latn-CS" altLang="en-US" sz="2000" dirty="0">
                <a:latin typeface="Book Antiqua" panose="02040602050305030304" pitchFamily="18" charset="0"/>
              </a:rPr>
              <a:t>tuba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auditiva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</a:t>
            </a:r>
            <a:r>
              <a:rPr lang="en-GB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sz="2000" dirty="0">
                <a:latin typeface="Book Antiqua" panose="02040602050305030304" pitchFamily="18" charset="0"/>
              </a:rPr>
              <a:t>palatine aponeurosis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</a:rPr>
              <a:t> - 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.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the part of this muscle covered with mucosa forms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torus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levatorius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at inferior border of</a:t>
            </a:r>
            <a:r>
              <a:rPr lang="sr-Latn-CS" altLang="en-US" sz="2000" dirty="0">
                <a:latin typeface="Book Antiqua" panose="02040602050305030304" pitchFamily="18" charset="0"/>
              </a:rPr>
              <a:t> donju ivicu </a:t>
            </a:r>
            <a:r>
              <a:rPr lang="en-GB" altLang="en-US" sz="2000" dirty="0">
                <a:latin typeface="Book Antiqua" panose="02040602050305030304" pitchFamily="18" charset="0"/>
              </a:rPr>
              <a:t>pharyngeal orifice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ostium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</a:t>
            </a:r>
            <a:r>
              <a:rPr lang="en-GB" altLang="en-US" sz="2000" dirty="0">
                <a:latin typeface="Book Antiqua" panose="02040602050305030304" pitchFamily="18" charset="0"/>
              </a:rPr>
              <a:t>m) of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auditory tube (</a:t>
            </a:r>
            <a:r>
              <a:rPr lang="sr-Latn-CS" altLang="en-US" sz="2000" dirty="0">
                <a:latin typeface="Book Antiqua" panose="02040602050305030304" pitchFamily="18" charset="0"/>
              </a:rPr>
              <a:t>tuba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auditiva</a:t>
            </a:r>
            <a:r>
              <a:rPr lang="en-GB" altLang="en-US" sz="2000" dirty="0">
                <a:latin typeface="Book Antiqua" panose="02040602050305030304" pitchFamily="18" charset="0"/>
              </a:rPr>
              <a:t>) on lateral wall of nasal part of pharynx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0BE0E-35A3-DB23-9E7C-9E83552EEC6A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35844" name="Picture 4">
            <a:extLst>
              <a:ext uri="{FF2B5EF4-FFF2-40B4-BE49-F238E27FC236}">
                <a16:creationId xmlns:a16="http://schemas.microsoft.com/office/drawing/2014/main" id="{E06BBA57-2F28-F574-C2E8-AF53F7410811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7" t="3862" r="40366" b="46486"/>
          <a:stretch>
            <a:fillRect/>
          </a:stretch>
        </p:blipFill>
        <p:spPr bwMode="auto">
          <a:xfrm>
            <a:off x="5652109" y="2204864"/>
            <a:ext cx="3206142" cy="334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:a16="http://schemas.microsoft.com/office/drawing/2014/main" id="{D430DFC1-EA81-A0FF-39AA-6325CB639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928688"/>
            <a:ext cx="8715375" cy="55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 UVULAE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spina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nasalis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posterior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mucosa of uvula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i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- 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M.PALATOGLOSSUS</a:t>
            </a:r>
            <a:r>
              <a:rPr lang="sr-Latn-CS" altLang="en-US" sz="2000" b="1" u="sng" dirty="0">
                <a:solidFill>
                  <a:srgbClr val="27C07A"/>
                </a:solidFill>
                <a:latin typeface="Verdana" panose="020B0604030504040204" pitchFamily="34" charset="0"/>
              </a:rPr>
              <a:t> </a:t>
            </a:r>
            <a:br>
              <a:rPr lang="sr-Latn-CS" altLang="en-US" sz="2000" b="1" u="sng" dirty="0">
                <a:solidFill>
                  <a:srgbClr val="27C07A"/>
                </a:solidFill>
                <a:latin typeface="Book Antiqua" panose="02040602050305030304" pitchFamily="18" charset="0"/>
              </a:rPr>
            </a:br>
            <a:br>
              <a:rPr lang="sr-Latn-CS" altLang="en-US" sz="2000" b="1" u="sng" dirty="0">
                <a:solidFill>
                  <a:srgbClr val="27C07A"/>
                </a:solidFill>
                <a:latin typeface="Book Antiqua" panose="02040602050305030304" pitchFamily="18" charset="0"/>
              </a:rPr>
            </a:br>
            <a:r>
              <a:rPr lang="sr-Latn-CS" altLang="en-US" sz="2000" b="1" dirty="0">
                <a:solidFill>
                  <a:srgbClr val="27C07A"/>
                </a:solidFill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</a:t>
            </a:r>
            <a:r>
              <a:rPr lang="sr-Latn-CS" altLang="en-US" sz="2000" b="1" dirty="0">
                <a:solidFill>
                  <a:srgbClr val="27C07A"/>
                </a:solidFill>
                <a:latin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sz="2000" dirty="0">
                <a:latin typeface="Book Antiqua" panose="02040602050305030304" pitchFamily="18" charset="0"/>
              </a:rPr>
              <a:t>palatine aponeurosis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from the soft plate it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extends anteriorly and downward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and form the part of the tongue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* </a:t>
            </a:r>
            <a:r>
              <a:rPr lang="sr-Latn-CS" altLang="en-US" sz="2000" b="1" dirty="0">
                <a:latin typeface="Book Antiqua" panose="02040602050305030304" pitchFamily="18" charset="0"/>
              </a:rPr>
              <a:t>i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it narrows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sz="2000" dirty="0">
                <a:latin typeface="Book Antiqua" panose="02040602050305030304" pitchFamily="18" charset="0"/>
              </a:rPr>
              <a:t>isthmus of </a:t>
            </a:r>
            <a:r>
              <a:rPr lang="en-GB" sz="2000" dirty="0" err="1">
                <a:latin typeface="Book Antiqua" panose="02040602050305030304" pitchFamily="18" charset="0"/>
              </a:rPr>
              <a:t>fauces</a:t>
            </a:r>
            <a:r>
              <a:rPr lang="en-GB" sz="2000" dirty="0">
                <a:latin typeface="Book Antiqua" panose="02040602050305030304" pitchFamily="18" charset="0"/>
              </a:rPr>
              <a:t> (oropharyngeal isthmus or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isthmus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faucium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This muscle covered by mucosa form palatoglossal arch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arcus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palatoglossus</a:t>
            </a:r>
            <a:r>
              <a:rPr lang="en-GB" altLang="en-US" sz="2000" dirty="0">
                <a:latin typeface="Book Antiqua" panose="02040602050305030304" pitchFamily="18" charset="0"/>
              </a:rPr>
              <a:t>) on lateral wall of isthmus of </a:t>
            </a:r>
            <a:r>
              <a:rPr lang="en-GB" altLang="en-US" sz="2000" dirty="0" err="1">
                <a:latin typeface="Book Antiqua" panose="02040602050305030304" pitchFamily="18" charset="0"/>
              </a:rPr>
              <a:t>fauces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B773A9-EC3E-80BD-57DB-0F5E5241CF70}"/>
              </a:ext>
            </a:extLst>
          </p:cNvPr>
          <p:cNvSpPr/>
          <p:nvPr/>
        </p:nvSpPr>
        <p:spPr>
          <a:xfrm>
            <a:off x="214280" y="357164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780D9A55-C4A8-08AF-64CF-918094F6E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7" t="13628" r="40366" b="46486"/>
          <a:stretch>
            <a:fillRect/>
          </a:stretch>
        </p:blipFill>
        <p:spPr bwMode="auto">
          <a:xfrm>
            <a:off x="4929188" y="928688"/>
            <a:ext cx="352107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4">
            <a:extLst>
              <a:ext uri="{FF2B5EF4-FFF2-40B4-BE49-F238E27FC236}">
                <a16:creationId xmlns:a16="http://schemas.microsoft.com/office/drawing/2014/main" id="{45AA5A62-6539-03B7-F391-9B89D0768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6721" r="37537" b="47546"/>
          <a:stretch>
            <a:fillRect/>
          </a:stretch>
        </p:blipFill>
        <p:spPr bwMode="auto">
          <a:xfrm>
            <a:off x="4690269" y="2996952"/>
            <a:ext cx="3998912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029A628E-7CD3-3780-7A92-EC9AC0962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3426" r="37971" b="42978"/>
          <a:stretch>
            <a:fillRect/>
          </a:stretch>
        </p:blipFill>
        <p:spPr bwMode="auto">
          <a:xfrm>
            <a:off x="1285875" y="1500188"/>
            <a:ext cx="6370638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F14550C-345A-2A0D-ABA7-C31B817E9036}"/>
              </a:ext>
            </a:extLst>
          </p:cNvPr>
          <p:cNvSpPr/>
          <p:nvPr/>
        </p:nvSpPr>
        <p:spPr>
          <a:xfrm>
            <a:off x="1214413" y="285727"/>
            <a:ext cx="6858048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:a16="http://schemas.microsoft.com/office/drawing/2014/main" id="{2DB48BA6-CF65-4ABD-5363-953E976D4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785813"/>
            <a:ext cx="8715375" cy="400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M.PALATOPHARYNGEUS </a:t>
            </a:r>
            <a:br>
              <a:rPr lang="sr-Latn-CS" altLang="en-US" sz="2000" b="1" u="sng" dirty="0">
                <a:latin typeface="Book Antiqua" panose="02040602050305030304" pitchFamily="18" charset="0"/>
              </a:rPr>
            </a:br>
            <a:endParaRPr lang="sr-Latn-CS" altLang="en-US" sz="2000" b="1" u="sng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   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altLang="en-US" sz="2000" dirty="0">
                <a:latin typeface="Book Antiqua" panose="02040602050305030304" pitchFamily="18" charset="0"/>
              </a:rPr>
              <a:t>posterior border of hard palate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superior surface of palatine aponeurosis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raphe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posterior margin of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thyroid</a:t>
            </a:r>
            <a:r>
              <a:rPr lang="en-GB" altLang="en-US" sz="2000" dirty="0">
                <a:latin typeface="Book Antiqua" panose="02040602050305030304" pitchFamily="18" charset="0"/>
              </a:rPr>
              <a:t> cartilage of larynx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i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   - </a:t>
            </a:r>
            <a:r>
              <a:rPr lang="en-GB" altLang="en-US" sz="2000" dirty="0">
                <a:latin typeface="Book Antiqua" panose="02040602050305030304" pitchFamily="18" charset="0"/>
              </a:rPr>
              <a:t>This muscle covered by mucosa form palatopharyngeal arch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arcus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</a:t>
            </a:r>
            <a:r>
              <a:rPr lang="sr-Latn-CS" altLang="en-US" sz="2000" dirty="0">
                <a:latin typeface="Book Antiqua" panose="02040602050305030304" pitchFamily="18" charset="0"/>
              </a:rPr>
              <a:t>palato</a:t>
            </a:r>
            <a:r>
              <a:rPr lang="en-GB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en-GB" altLang="en-US" sz="2000" dirty="0">
                <a:latin typeface="Book Antiqua" panose="02040602050305030304" pitchFamily="18" charset="0"/>
              </a:rPr>
              <a:t>) on lateral wall of isthmus of </a:t>
            </a:r>
            <a:r>
              <a:rPr lang="en-GB" altLang="en-US" sz="2000" dirty="0" err="1">
                <a:latin typeface="Book Antiqua" panose="02040602050305030304" pitchFamily="18" charset="0"/>
              </a:rPr>
              <a:t>facuces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5C17C-C513-B4C3-DBCF-636C1F224A73}"/>
              </a:ext>
            </a:extLst>
          </p:cNvPr>
          <p:cNvSpPr/>
          <p:nvPr/>
        </p:nvSpPr>
        <p:spPr>
          <a:xfrm>
            <a:off x="214280" y="214288"/>
            <a:ext cx="8715404" cy="646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C1DF345B-4098-F275-5744-96C880F90728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6721" r="37537" b="47546"/>
          <a:stretch>
            <a:fillRect/>
          </a:stretch>
        </p:blipFill>
        <p:spPr bwMode="auto">
          <a:xfrm>
            <a:off x="2051720" y="4005064"/>
            <a:ext cx="5332413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41C19C-3F87-1D51-CD5D-29A4242DB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6" y="1625654"/>
            <a:ext cx="8931367" cy="36066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0677D6-3A3B-BDA1-47F8-A08DEFFD4DDA}"/>
              </a:ext>
            </a:extLst>
          </p:cNvPr>
          <p:cNvSpPr/>
          <p:nvPr/>
        </p:nvSpPr>
        <p:spPr>
          <a:xfrm>
            <a:off x="214298" y="404664"/>
            <a:ext cx="7670070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40205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DBF70A06-1291-4F57-0F50-514CFF3FF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1" t="3426" r="37971" b="42978"/>
          <a:stretch>
            <a:fillRect/>
          </a:stretch>
        </p:blipFill>
        <p:spPr bwMode="auto">
          <a:xfrm>
            <a:off x="4643437" y="1474763"/>
            <a:ext cx="4000500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59464C1-D48F-436F-D480-39383ADAD4B5}"/>
              </a:ext>
            </a:extLst>
          </p:cNvPr>
          <p:cNvSpPr/>
          <p:nvPr/>
        </p:nvSpPr>
        <p:spPr>
          <a:xfrm>
            <a:off x="1214413" y="285727"/>
            <a:ext cx="6858048" cy="646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Soft palate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Palatum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molle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39940" name="TextBox 3">
            <a:extLst>
              <a:ext uri="{FF2B5EF4-FFF2-40B4-BE49-F238E27FC236}">
                <a16:creationId xmlns:a16="http://schemas.microsoft.com/office/drawing/2014/main" id="{C8074D71-CA9D-A865-C167-678D5152C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04" y="816090"/>
            <a:ext cx="6989414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 b="1" dirty="0">
                <a:latin typeface="Book Antiqua" panose="02040602050305030304" pitchFamily="18" charset="0"/>
              </a:rPr>
              <a:t>Arteries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aa</a:t>
            </a:r>
            <a:r>
              <a:rPr lang="sr-Latn-CS" altLang="en-US" sz="2000" dirty="0">
                <a:latin typeface="Book Antiqua" panose="02040602050305030304" pitchFamily="18" charset="0"/>
              </a:rPr>
              <a:t>. palatine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minores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a.palatina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descendens</a:t>
            </a:r>
            <a:r>
              <a:rPr lang="sr-Latn-CS" altLang="en-US" sz="2000" dirty="0">
                <a:latin typeface="Book Antiqua" panose="02040602050305030304" pitchFamily="18" charset="0"/>
              </a:rPr>
              <a:t> – 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maxillaris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a. palatina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ascendens</a:t>
            </a:r>
            <a:r>
              <a:rPr lang="sr-Latn-CS" altLang="en-US" sz="2000" dirty="0">
                <a:latin typeface="Book Antiqua" panose="02040602050305030304" pitchFamily="18" charset="0"/>
              </a:rPr>
              <a:t> (a.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facialis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</a:rPr>
              <a:t>V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eins</a:t>
            </a:r>
            <a:r>
              <a:rPr lang="en-GB" altLang="en-US" sz="2000" b="1" dirty="0">
                <a:latin typeface="Book Antiqua" panose="02040602050305030304" pitchFamily="18" charset="0"/>
              </a:rPr>
              <a:t> drain in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pterygoideus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v. </a:t>
            </a:r>
            <a:r>
              <a:rPr lang="en-GB" altLang="en-US" sz="2000" dirty="0">
                <a:latin typeface="Book Antiqua" panose="02040602050305030304" pitchFamily="18" charset="0"/>
              </a:rPr>
              <a:t>f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acialis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en-GB" altLang="en-US" sz="2000" b="1" dirty="0">
                <a:latin typeface="Book Antiqua" panose="02040602050305030304" pitchFamily="18" charset="0"/>
              </a:rPr>
              <a:t>Lymphatic vessels drain in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deep lymph nodes of the neck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en-GB" altLang="en-US" sz="2000" dirty="0">
                <a:latin typeface="Book Antiqua" panose="02040602050305030304" pitchFamily="18" charset="0"/>
              </a:rPr>
              <a:t>around the </a:t>
            </a:r>
            <a:r>
              <a:rPr lang="sr-Latn-CS" altLang="en-US" sz="2000" dirty="0">
                <a:latin typeface="Book Antiqua" panose="02040602050305030304" pitchFamily="18" charset="0"/>
              </a:rPr>
              <a:t>v.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jugularis</a:t>
            </a:r>
            <a:r>
              <a:rPr lang="sr-Latn-CS" altLang="en-US" sz="2000" dirty="0">
                <a:latin typeface="Book Antiqua" panose="02040602050305030304" pitchFamily="18" charset="0"/>
              </a:rPr>
              <a:t> interna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sensory: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nn</a:t>
            </a:r>
            <a:r>
              <a:rPr lang="sr-Latn-CS" altLang="en-US" sz="2000" dirty="0">
                <a:latin typeface="Book Antiqua" panose="02040602050305030304" pitchFamily="18" charset="0"/>
              </a:rPr>
              <a:t>. palatini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minores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motor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- n.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tensor</a:t>
            </a:r>
            <a:r>
              <a:rPr lang="sr-Latn-CS" altLang="en-US" sz="2000" dirty="0">
                <a:latin typeface="Book Antiqua" panose="02040602050305030304" pitchFamily="18" charset="0"/>
              </a:rPr>
              <a:t> veli palatini (n.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mandibularis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2000" dirty="0">
                <a:latin typeface="Book Antiqua" panose="02040602050305030304" pitchFamily="18" charset="0"/>
              </a:rPr>
              <a:t>- secretory: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- n. </a:t>
            </a:r>
            <a:r>
              <a:rPr lang="en-GB" altLang="en-US" sz="2000" dirty="0" err="1">
                <a:latin typeface="Book Antiqua" panose="02040602050305030304" pitchFamily="18" charset="0"/>
              </a:rPr>
              <a:t>petrosus</a:t>
            </a:r>
            <a:r>
              <a:rPr lang="en-GB" altLang="en-US" sz="2000" dirty="0">
                <a:latin typeface="Book Antiqua" panose="02040602050305030304" pitchFamily="18" charset="0"/>
              </a:rPr>
              <a:t> major (n. </a:t>
            </a:r>
            <a:r>
              <a:rPr lang="en-GB" altLang="en-US" sz="2000" dirty="0" err="1">
                <a:latin typeface="Book Antiqua" panose="02040602050305030304" pitchFamily="18" charset="0"/>
              </a:rPr>
              <a:t>facialis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>
            <a:extLst>
              <a:ext uri="{FF2B5EF4-FFF2-40B4-BE49-F238E27FC236}">
                <a16:creationId xmlns:a16="http://schemas.microsoft.com/office/drawing/2014/main" id="{29D43FEA-21AD-E248-56E4-A92491DB333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10339" r="37685" b="40257"/>
          <a:stretch>
            <a:fillRect/>
          </a:stretch>
        </p:blipFill>
        <p:spPr bwMode="auto">
          <a:xfrm>
            <a:off x="5021947" y="404321"/>
            <a:ext cx="4122053" cy="300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D9A17B4-5D9C-F44B-43B1-D1A16186DCDC}"/>
              </a:ext>
            </a:extLst>
          </p:cNvPr>
          <p:cNvSpPr/>
          <p:nvPr/>
        </p:nvSpPr>
        <p:spPr>
          <a:xfrm>
            <a:off x="3227030" y="-70532"/>
            <a:ext cx="3855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0963" name="TextBox 3">
            <a:extLst>
              <a:ext uri="{FF2B5EF4-FFF2-40B4-BE49-F238E27FC236}">
                <a16:creationId xmlns:a16="http://schemas.microsoft.com/office/drawing/2014/main" id="{1C5B5838-DCC4-35BF-30B9-6EB4A5169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6" y="6206"/>
            <a:ext cx="8683787" cy="689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-"/>
            </a:pPr>
            <a:r>
              <a:rPr lang="en-GB" altLang="en-US" dirty="0">
                <a:latin typeface="Book Antiqua" panose="02040602050305030304" pitchFamily="18" charset="0"/>
              </a:rPr>
              <a:t>Parts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1) </a:t>
            </a:r>
            <a:r>
              <a:rPr lang="en-GB" altLang="en-US" dirty="0">
                <a:latin typeface="Book Antiqua" panose="02040602050305030304" pitchFamily="18" charset="0"/>
              </a:rPr>
              <a:t>Body (corpus) - anterior 2/3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</a:t>
            </a:r>
            <a:r>
              <a:rPr lang="sr-Latn-CS" altLang="en-US" dirty="0">
                <a:latin typeface="Book Antiqua" panose="02040602050305030304" pitchFamily="18" charset="0"/>
              </a:rPr>
              <a:t>2) </a:t>
            </a:r>
            <a:r>
              <a:rPr lang="en-GB" altLang="en-US" dirty="0">
                <a:latin typeface="Book Antiqua" panose="02040602050305030304" pitchFamily="18" charset="0"/>
              </a:rPr>
              <a:t>Root (radix) - posterior 1/3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* </a:t>
            </a:r>
            <a:r>
              <a:rPr lang="en-GB" altLang="en-US" dirty="0">
                <a:latin typeface="Book Antiqua" panose="02040602050305030304" pitchFamily="18" charset="0"/>
              </a:rPr>
              <a:t>separated by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en-GB" altLang="en-US" dirty="0">
                <a:latin typeface="Book Antiqua" panose="02040602050305030304" pitchFamily="18" charset="0"/>
              </a:rPr>
              <a:t>terminal groove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            (</a:t>
            </a:r>
            <a:r>
              <a:rPr lang="sr-Latn-CS" altLang="en-US" dirty="0" err="1">
                <a:latin typeface="Book Antiqua" panose="02040602050305030304" pitchFamily="18" charset="0"/>
              </a:rPr>
              <a:t>sulcus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terminalis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1</a:t>
            </a:r>
            <a:r>
              <a:rPr lang="sr-Latn-CS" altLang="en-US" dirty="0">
                <a:latin typeface="Book Antiqua" panose="02040602050305030304" pitchFamily="18" charset="0"/>
              </a:rPr>
              <a:t>) </a:t>
            </a:r>
            <a:r>
              <a:rPr lang="en-GB" altLang="en-US" b="1" dirty="0">
                <a:latin typeface="Book Antiqua" panose="02040602050305030304" pitchFamily="18" charset="0"/>
              </a:rPr>
              <a:t>body of tongue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b="1" dirty="0" err="1">
                <a:latin typeface="Book Antiqua" panose="02040602050305030304" pitchFamily="18" charset="0"/>
              </a:rPr>
              <a:t>corpus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* </a:t>
            </a:r>
            <a:r>
              <a:rPr lang="en-GB" altLang="en-US" dirty="0">
                <a:latin typeface="Book Antiqua" panose="02040602050305030304" pitchFamily="18" charset="0"/>
              </a:rPr>
              <a:t>lays in horizontal plane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a) </a:t>
            </a:r>
            <a:r>
              <a:rPr lang="en-GB" altLang="en-US" dirty="0">
                <a:latin typeface="Book Antiqua" panose="02040602050305030304" pitchFamily="18" charset="0"/>
              </a:rPr>
              <a:t>superior surface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b="1" dirty="0" err="1">
                <a:latin typeface="Book Antiqua" panose="02040602050305030304" pitchFamily="18" charset="0"/>
              </a:rPr>
              <a:t>dorsum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- </a:t>
            </a:r>
            <a:r>
              <a:rPr lang="en-GB" altLang="en-US" dirty="0">
                <a:latin typeface="Book Antiqua" panose="02040602050305030304" pitchFamily="18" charset="0"/>
              </a:rPr>
              <a:t>median groove (</a:t>
            </a:r>
            <a:r>
              <a:rPr lang="sr-Latn-CS" altLang="en-US" dirty="0" err="1">
                <a:latin typeface="Book Antiqua" panose="02040602050305030304" pitchFamily="18" charset="0"/>
              </a:rPr>
              <a:t>sulcus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medianus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- </a:t>
            </a:r>
            <a:r>
              <a:rPr lang="en-GB" altLang="en-US" dirty="0">
                <a:latin typeface="Book Antiqua" panose="02040602050305030304" pitchFamily="18" charset="0"/>
              </a:rPr>
              <a:t>terminal groove (</a:t>
            </a:r>
            <a:r>
              <a:rPr lang="sr-Latn-CS" altLang="en-US" dirty="0" err="1">
                <a:latin typeface="Book Antiqua" panose="02040602050305030304" pitchFamily="18" charset="0"/>
              </a:rPr>
              <a:t>sulcus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terminalis</a:t>
            </a:r>
            <a:r>
              <a:rPr lang="en-GB" altLang="en-US" dirty="0">
                <a:latin typeface="Book Antiqua" panose="02040602050305030304" pitchFamily="18" charset="0"/>
              </a:rPr>
              <a:t>) – V shaped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      </a:t>
            </a:r>
            <a:r>
              <a:rPr lang="en-GB" dirty="0">
                <a:latin typeface="Book Antiqua" panose="02040602050305030304" pitchFamily="18" charset="0"/>
              </a:rPr>
              <a:t>the angle of which points posteriorly to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f</a:t>
            </a:r>
            <a:r>
              <a:rPr lang="sr-Latn-CS" altLang="en-US" dirty="0" err="1">
                <a:latin typeface="Book Antiqua" panose="02040602050305030304" pitchFamily="18" charset="0"/>
              </a:rPr>
              <a:t>oramen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cecum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r>
              <a:rPr lang="en-GB" altLang="en-US" dirty="0">
                <a:latin typeface="Book Antiqua" panose="02040602050305030304" pitchFamily="18" charset="0"/>
              </a:rPr>
              <a:t>, small pit, frequently absent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b) </a:t>
            </a:r>
            <a:r>
              <a:rPr lang="en-GB" altLang="en-US" dirty="0">
                <a:latin typeface="Book Antiqua" panose="02040602050305030304" pitchFamily="18" charset="0"/>
              </a:rPr>
              <a:t>inferior surface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b="1" dirty="0" err="1">
                <a:latin typeface="Book Antiqua" panose="02040602050305030304" pitchFamily="18" charset="0"/>
              </a:rPr>
              <a:t>facies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inferior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- </a:t>
            </a:r>
            <a:r>
              <a:rPr lang="en-GB" dirty="0">
                <a:latin typeface="Book Antiqua" panose="02040602050305030304" pitchFamily="18" charset="0"/>
              </a:rPr>
              <a:t>connected to the floor of the mouth by a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midline fold called the </a:t>
            </a:r>
            <a:r>
              <a:rPr lang="sr-Latn-CS" altLang="en-US" b="1" dirty="0" err="1">
                <a:latin typeface="Book Antiqua" panose="02040602050305030304" pitchFamily="18" charset="0"/>
              </a:rPr>
              <a:t>frenulum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en-GB" altLang="en-US" dirty="0">
                <a:latin typeface="Book Antiqua" panose="02040602050305030304" pitchFamily="18" charset="0"/>
              </a:rPr>
              <a:t>,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that </a:t>
            </a:r>
            <a:r>
              <a:rPr lang="en-GB" dirty="0">
                <a:latin typeface="Book Antiqua" panose="02040602050305030304" pitchFamily="18" charset="0"/>
              </a:rPr>
              <a:t>allows the anterior part of the tongue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to move freely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- On each side of the frenulum, a deep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lingual vein is visible through the thin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mucous membrane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c) </a:t>
            </a:r>
            <a:r>
              <a:rPr lang="en-GB" altLang="en-US" b="1" dirty="0">
                <a:latin typeface="Book Antiqua" panose="02040602050305030304" pitchFamily="18" charset="0"/>
              </a:rPr>
              <a:t>Tip of the tongue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b="1" dirty="0" err="1">
                <a:latin typeface="Book Antiqua" panose="02040602050305030304" pitchFamily="18" charset="0"/>
              </a:rPr>
              <a:t>apex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d) </a:t>
            </a:r>
            <a:r>
              <a:rPr lang="en-GB" altLang="en-US" b="1" dirty="0">
                <a:latin typeface="Book Antiqua" panose="02040602050305030304" pitchFamily="18" charset="0"/>
              </a:rPr>
              <a:t>Margin of tongue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b="1" dirty="0" err="1">
                <a:latin typeface="Book Antiqua" panose="02040602050305030304" pitchFamily="18" charset="0"/>
              </a:rPr>
              <a:t>margo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r>
              <a:rPr lang="en-GB" altLang="en-US" dirty="0">
                <a:latin typeface="Book Antiqua" panose="02040602050305030304" pitchFamily="18" charset="0"/>
              </a:rPr>
              <a:t> - </a:t>
            </a:r>
            <a:r>
              <a:rPr lang="en-GB" dirty="0">
                <a:latin typeface="Book Antiqua" panose="02040602050305030304" pitchFamily="18" charset="0"/>
              </a:rPr>
              <a:t>separating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    the two surfaces is related on each side to the lingual gingivae and lateral teeth</a:t>
            </a:r>
            <a:endParaRPr lang="sr-Latn-CS" altLang="en-US" dirty="0">
              <a:latin typeface="Book Antiqua" panose="02040602050305030304" pitchFamily="18" charset="0"/>
            </a:endParaRPr>
          </a:p>
        </p:txBody>
      </p:sp>
      <p:pic>
        <p:nvPicPr>
          <p:cNvPr id="40965" name="Picture 5">
            <a:extLst>
              <a:ext uri="{FF2B5EF4-FFF2-40B4-BE49-F238E27FC236}">
                <a16:creationId xmlns:a16="http://schemas.microsoft.com/office/drawing/2014/main" id="{52779AC7-565F-27CE-110B-979AD43427F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4" t="11905" r="40652" b="41220"/>
          <a:stretch>
            <a:fillRect/>
          </a:stretch>
        </p:blipFill>
        <p:spPr bwMode="auto">
          <a:xfrm>
            <a:off x="5808663" y="3574575"/>
            <a:ext cx="33353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7C8A845-BB98-6033-F3DC-C8DEE9B97F30}"/>
              </a:ext>
            </a:extLst>
          </p:cNvPr>
          <p:cNvSpPr/>
          <p:nvPr/>
        </p:nvSpPr>
        <p:spPr>
          <a:xfrm>
            <a:off x="4716016" y="21371"/>
            <a:ext cx="3929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316572-2D6E-30C5-B192-BB760F37EFF4}"/>
              </a:ext>
            </a:extLst>
          </p:cNvPr>
          <p:cNvSpPr txBox="1"/>
          <p:nvPr/>
        </p:nvSpPr>
        <p:spPr>
          <a:xfrm>
            <a:off x="22320" y="116632"/>
            <a:ext cx="9139040" cy="66171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Latn-CS" sz="800" dirty="0">
              <a:latin typeface="Book Antiqua" panose="02040602050305030304" pitchFamily="18" charset="0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2000" dirty="0">
                <a:latin typeface="Book Antiqua" panose="02040602050305030304" pitchFamily="18" charset="0"/>
                <a:cs typeface="+mn-cs"/>
              </a:rPr>
              <a:t>2) </a:t>
            </a:r>
            <a:r>
              <a:rPr lang="en-GB" sz="2000" b="1" dirty="0">
                <a:latin typeface="Book Antiqua" panose="02040602050305030304" pitchFamily="18" charset="0"/>
                <a:cs typeface="+mn-cs"/>
              </a:rPr>
              <a:t>Root of the tongue 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radix</a:t>
            </a:r>
            <a:r>
              <a:rPr lang="sr-Latn-CS" sz="2000" b="1" dirty="0"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linguae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)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* </a:t>
            </a:r>
            <a:r>
              <a:rPr lang="en-GB" sz="2000" dirty="0">
                <a:latin typeface="Book Antiqua" panose="02040602050305030304" pitchFamily="18" charset="0"/>
              </a:rPr>
              <a:t>the posterior, nearly vertical portion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of the tongue.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*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attached by muscles to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: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   -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hyoid bone, mandible, </a:t>
            </a:r>
            <a:r>
              <a:rPr lang="sr-Latn-CS" sz="2000" dirty="0" err="1">
                <a:latin typeface="Book Antiqua" panose="02040602050305030304" pitchFamily="18" charset="0"/>
                <a:cs typeface="+mn-cs"/>
              </a:rPr>
              <a:t>styloid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 process of</a:t>
            </a:r>
            <a:br>
              <a:rPr lang="en-GB" sz="2000" dirty="0">
                <a:latin typeface="Book Antiqua" panose="02040602050305030304" pitchFamily="18" charset="0"/>
                <a:cs typeface="+mn-cs"/>
              </a:rPr>
            </a:br>
            <a:r>
              <a:rPr lang="en-GB" sz="2000" dirty="0">
                <a:latin typeface="Book Antiqua" panose="02040602050305030304" pitchFamily="18" charset="0"/>
                <a:cs typeface="+mn-cs"/>
              </a:rPr>
              <a:t>         temporal bone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   -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soft palate, pharynx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br>
              <a:rPr lang="sr-Latn-CS" sz="8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*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on superior surface: </a:t>
            </a:r>
            <a:r>
              <a:rPr lang="en-GB" sz="2000" dirty="0">
                <a:latin typeface="Book Antiqua" panose="02040602050305030304" pitchFamily="18" charset="0"/>
              </a:rPr>
              <a:t>lymphoid nodules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that give this part of the tongue an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irregular, cobblestone appearance.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The lymphoid nodules are known collectively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as the lingual tonsil 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2000" b="1" dirty="0">
                <a:latin typeface="Book Antiqua" panose="02040602050305030304" pitchFamily="18" charset="0"/>
                <a:cs typeface="+mn-cs"/>
              </a:rPr>
              <a:t>tonsilla lingualis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)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br>
              <a:rPr lang="sr-Latn-CS" sz="8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*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mucosa of the root </a:t>
            </a:r>
            <a:r>
              <a:rPr lang="en-GB" sz="2000" u="sng" dirty="0">
                <a:latin typeface="Book Antiqua" panose="02040602050305030304" pitchFamily="18" charset="0"/>
                <a:cs typeface="+mn-cs"/>
              </a:rPr>
              <a:t>laterally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is continued by </a:t>
            </a:r>
            <a:br>
              <a:rPr lang="en-GB" sz="2000" dirty="0">
                <a:latin typeface="Book Antiqua" panose="02040602050305030304" pitchFamily="18" charset="0"/>
                <a:cs typeface="+mn-cs"/>
              </a:rPr>
            </a:br>
            <a:r>
              <a:rPr lang="en-GB" sz="2000" dirty="0">
                <a:latin typeface="Book Antiqua" panose="02040602050305030304" pitchFamily="18" charset="0"/>
                <a:cs typeface="+mn-cs"/>
              </a:rPr>
              <a:t>      mucosa covering </a:t>
            </a:r>
            <a:r>
              <a:rPr lang="sr-Latn-CS" sz="2000" dirty="0" err="1">
                <a:latin typeface="Book Antiqua" panose="02040602050305030304" pitchFamily="18" charset="0"/>
                <a:cs typeface="+mn-cs"/>
              </a:rPr>
              <a:t>tonsila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 palatina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and lateral wall of pharynx and</a:t>
            </a:r>
            <a:br>
              <a:rPr lang="en-GB" sz="2000" dirty="0">
                <a:latin typeface="Book Antiqua" panose="02040602050305030304" pitchFamily="18" charset="0"/>
                <a:cs typeface="+mn-cs"/>
              </a:rPr>
            </a:br>
            <a:r>
              <a:rPr lang="en-GB" sz="2000" dirty="0">
                <a:latin typeface="Book Antiqua" panose="02040602050305030304" pitchFamily="18" charset="0"/>
                <a:cs typeface="+mn-cs"/>
              </a:rPr>
              <a:t>      </a:t>
            </a:r>
            <a:r>
              <a:rPr lang="en-GB" sz="2000" u="sng" dirty="0">
                <a:latin typeface="Book Antiqua" panose="02040602050305030304" pitchFamily="18" charset="0"/>
                <a:cs typeface="+mn-cs"/>
              </a:rPr>
              <a:t>posteriorly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 by mucosa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covering anterior surface of epiglottis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  -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three </a:t>
            </a:r>
            <a:r>
              <a:rPr lang="sr-Latn-CS" sz="2000" dirty="0" err="1">
                <a:latin typeface="Book Antiqua" panose="02040602050305030304" pitchFamily="18" charset="0"/>
                <a:cs typeface="+mn-cs"/>
              </a:rPr>
              <a:t>lig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g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.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g</a:t>
            </a:r>
            <a:r>
              <a:rPr lang="sr-Latn-CS" sz="2000" dirty="0" err="1">
                <a:latin typeface="Book Antiqua" panose="02040602050305030304" pitchFamily="18" charset="0"/>
                <a:cs typeface="+mn-cs"/>
              </a:rPr>
              <a:t>llosoepiglotica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e connects root of the tongue with epiglottis</a:t>
            </a:r>
            <a:br>
              <a:rPr lang="en-GB" sz="2000" dirty="0">
                <a:latin typeface="Book Antiqua" panose="02040602050305030304" pitchFamily="18" charset="0"/>
                <a:cs typeface="+mn-cs"/>
              </a:rPr>
            </a:br>
            <a:r>
              <a:rPr lang="en-GB" sz="2000" dirty="0">
                <a:latin typeface="Book Antiqua" panose="02040602050305030304" pitchFamily="18" charset="0"/>
                <a:cs typeface="+mn-cs"/>
              </a:rPr>
              <a:t>        of larynx. These ligaments covered by mucosa form 3 folds 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plicae</a:t>
            </a:r>
            <a:r>
              <a:rPr lang="sr-Latn-CS" sz="2000" b="1" dirty="0">
                <a:latin typeface="Book Antiqua" panose="02040602050305030304" pitchFamily="18" charset="0"/>
                <a:cs typeface="+mn-cs"/>
              </a:rPr>
              <a:t> </a:t>
            </a:r>
            <a:br>
              <a:rPr lang="en-GB" sz="2000" b="1" dirty="0">
                <a:latin typeface="Book Antiqua" panose="02040602050305030304" pitchFamily="18" charset="0"/>
                <a:cs typeface="+mn-cs"/>
              </a:rPr>
            </a:br>
            <a:r>
              <a:rPr lang="en-GB" sz="2000" b="1" dirty="0">
                <a:latin typeface="Book Antiqua" panose="02040602050305030304" pitchFamily="18" charset="0"/>
                <a:cs typeface="+mn-cs"/>
              </a:rPr>
              <a:t>        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glossoepigloticae</a:t>
            </a:r>
            <a:r>
              <a:rPr lang="en-GB" sz="2000" b="1" dirty="0">
                <a:latin typeface="Book Antiqua" panose="02040602050305030304" pitchFamily="18" charset="0"/>
                <a:cs typeface="+mn-cs"/>
              </a:rPr>
              <a:t>;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two depressions of mucosa between these folds are</a:t>
            </a:r>
            <a:br>
              <a:rPr lang="sr-Latn-CS" sz="2000" dirty="0">
                <a:latin typeface="Book Antiqua" panose="02040602050305030304" pitchFamily="18" charset="0"/>
                <a:cs typeface="+mn-cs"/>
              </a:rPr>
            </a:br>
            <a:r>
              <a:rPr lang="sr-Latn-CS" sz="2000" dirty="0">
                <a:latin typeface="Book Antiqua" panose="02040602050305030304" pitchFamily="18" charset="0"/>
                <a:cs typeface="+mn-cs"/>
              </a:rPr>
              <a:t>     </a:t>
            </a:r>
            <a:r>
              <a:rPr lang="en-GB" sz="2000" dirty="0">
                <a:latin typeface="Book Antiqua" panose="02040602050305030304" pitchFamily="18" charset="0"/>
                <a:cs typeface="+mn-cs"/>
              </a:rPr>
              <a:t>  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valleculae</a:t>
            </a:r>
            <a:r>
              <a:rPr lang="sr-Latn-CS" sz="2000" b="1" dirty="0">
                <a:latin typeface="Book Antiqua" panose="02040602050305030304" pitchFamily="18" charset="0"/>
                <a:cs typeface="+mn-cs"/>
              </a:rPr>
              <a:t> epiglotticae 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– </a:t>
            </a:r>
            <a:r>
              <a:rPr lang="en-GB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  <a:cs typeface="+mn-cs"/>
              </a:rPr>
              <a:t>important because cam collect saliva to prevent </a:t>
            </a:r>
            <a:br>
              <a:rPr lang="en-GB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  <a:cs typeface="+mn-cs"/>
              </a:rPr>
            </a:br>
            <a:r>
              <a:rPr lang="en-GB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  <a:cs typeface="+mn-cs"/>
              </a:rPr>
              <a:t>        initiation of the swallowing reflex; foreign bodies can be </a:t>
            </a:r>
            <a:r>
              <a:rPr lang="en-GB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  <a:cs typeface="+mn-cs"/>
              </a:rPr>
              <a:t>trapred</a:t>
            </a:r>
            <a:r>
              <a:rPr lang="en-GB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anose="02040602050305030304" pitchFamily="18" charset="0"/>
                <a:cs typeface="+mn-cs"/>
              </a:rPr>
              <a:t> here</a:t>
            </a:r>
            <a:endParaRPr lang="sr-Latn-CS" sz="2000" dirty="0">
              <a:latin typeface="Book Antiqua" panose="02040602050305030304" pitchFamily="18" charset="0"/>
              <a:cs typeface="+mn-cs"/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1206C942-1D4E-3347-EBB7-134BEC5118A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10339" r="37685" b="40257"/>
          <a:stretch>
            <a:fillRect/>
          </a:stretch>
        </p:blipFill>
        <p:spPr bwMode="auto">
          <a:xfrm>
            <a:off x="5949657" y="548680"/>
            <a:ext cx="3172023" cy="399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186A71-8B41-CB20-DBDD-F557F936185A}"/>
              </a:ext>
            </a:extLst>
          </p:cNvPr>
          <p:cNvSpPr/>
          <p:nvPr/>
        </p:nvSpPr>
        <p:spPr>
          <a:xfrm>
            <a:off x="5325488" y="64185"/>
            <a:ext cx="4143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3011" name="TextBox 3">
            <a:extLst>
              <a:ext uri="{FF2B5EF4-FFF2-40B4-BE49-F238E27FC236}">
                <a16:creationId xmlns:a16="http://schemas.microsoft.com/office/drawing/2014/main" id="{DB3A53CB-59A9-7011-4734-2951E2304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067" y="0"/>
            <a:ext cx="5977919" cy="546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br>
              <a:rPr lang="en-GB" altLang="en-US" sz="800" b="1" dirty="0">
                <a:latin typeface="Book Antiqua" panose="02040602050305030304" pitchFamily="18" charset="0"/>
              </a:rPr>
            </a:br>
            <a:r>
              <a:rPr lang="en-GB" altLang="en-US" sz="2000" b="1" dirty="0">
                <a:latin typeface="Book Antiqua" panose="02040602050305030304" pitchFamily="18" charset="0"/>
              </a:rPr>
              <a:t>Structure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Verdana" panose="020B0604030504040204" pitchFamily="34" charset="0"/>
              </a:rPr>
              <a:t> </a:t>
            </a:r>
            <a:br>
              <a:rPr lang="sr-Latn-CS" altLang="en-US" sz="2000" dirty="0">
                <a:latin typeface="Verdana" panose="020B0604030504040204" pitchFamily="34" charset="0"/>
              </a:rPr>
            </a:br>
            <a:r>
              <a:rPr lang="sr-Latn-CS" altLang="en-US" sz="2000" b="1" u="sng" dirty="0">
                <a:latin typeface="Book Antiqua" panose="02040602050305030304" pitchFamily="18" charset="0"/>
              </a:rPr>
              <a:t>1.</a:t>
            </a:r>
            <a:r>
              <a:rPr lang="en-GB" altLang="en-US" sz="2000" b="1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 err="1">
                <a:latin typeface="Book Antiqua" panose="02040602050305030304" pitchFamily="18" charset="0"/>
              </a:rPr>
              <a:t>tunica</a:t>
            </a:r>
            <a:r>
              <a:rPr lang="sr-Latn-CS" altLang="en-US" sz="2000" b="1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 err="1">
                <a:latin typeface="Book Antiqua" panose="02040602050305030304" pitchFamily="18" charset="0"/>
              </a:rPr>
              <a:t>mucosa</a:t>
            </a:r>
            <a:r>
              <a:rPr lang="sr-Latn-CS" altLang="en-US" sz="2000" b="1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mucosa of the tongue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under mucosa: lingual salivary glands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u="sng" dirty="0">
                <a:latin typeface="Book Antiqua" panose="02040602050305030304" pitchFamily="18" charset="0"/>
              </a:rPr>
              <a:t>a) </a:t>
            </a:r>
            <a:r>
              <a:rPr lang="en-GB" altLang="en-US" sz="2000" u="sng" dirty="0">
                <a:latin typeface="Book Antiqua" panose="02040602050305030304" pitchFamily="18" charset="0"/>
              </a:rPr>
              <a:t>mucosa of the body of the tongue</a:t>
            </a:r>
            <a:br>
              <a:rPr lang="en-GB" altLang="en-US" sz="2000" u="sng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relatively thin and closely attached to the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underlying muscle. It has a rough texture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because of numerous small lingual papillae: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1.papillae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vallatae</a:t>
            </a:r>
            <a:r>
              <a:rPr lang="sr-Latn-CS" altLang="en-US" sz="2000" dirty="0">
                <a:latin typeface="Book Antiqua" panose="02040602050305030304" pitchFamily="18" charset="0"/>
              </a:rPr>
              <a:t> (9-11)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2.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foliatae</a:t>
            </a:r>
            <a:r>
              <a:rPr lang="sr-Latn-CS" altLang="en-US" sz="2000" dirty="0">
                <a:latin typeface="Book Antiqua" panose="02040602050305030304" pitchFamily="18" charset="0"/>
              </a:rPr>
              <a:t> (8-10)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3.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fungiformes</a:t>
            </a:r>
            <a:r>
              <a:rPr lang="sr-Latn-CS" altLang="en-US" sz="2000" dirty="0">
                <a:latin typeface="Book Antiqua" panose="02040602050305030304" pitchFamily="18" charset="0"/>
              </a:rPr>
              <a:t> (200)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4.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filiformes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The vallate, foliate, and most of the fungiform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papillae contain taste receptors in the taste buds</a:t>
            </a:r>
            <a:r>
              <a:rPr lang="sr-Latn-CS" altLang="en-US" sz="2000" dirty="0">
                <a:latin typeface="Book Antiqua" panose="02040602050305030304" pitchFamily="18" charset="0"/>
              </a:rPr>
              <a:t>,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while filiform papillae have no taste buds,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but have receptors for temperature, touch and pain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prijem utisaka površinskog senzibiliteta.</a:t>
            </a:r>
          </a:p>
        </p:txBody>
      </p:sp>
      <p:pic>
        <p:nvPicPr>
          <p:cNvPr id="43012" name="Picture 6">
            <a:extLst>
              <a:ext uri="{FF2B5EF4-FFF2-40B4-BE49-F238E27FC236}">
                <a16:creationId xmlns:a16="http://schemas.microsoft.com/office/drawing/2014/main" id="{F6133F57-2443-AC8F-D788-F7D22AF476C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2" t="10339" r="37685" b="40257"/>
          <a:stretch>
            <a:fillRect/>
          </a:stretch>
        </p:blipFill>
        <p:spPr bwMode="auto">
          <a:xfrm>
            <a:off x="5865259" y="910829"/>
            <a:ext cx="3263900" cy="393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9">
            <a:extLst>
              <a:ext uri="{FF2B5EF4-FFF2-40B4-BE49-F238E27FC236}">
                <a16:creationId xmlns:a16="http://schemas.microsoft.com/office/drawing/2014/main" id="{8D95121C-047E-42F2-692E-C721DA228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3942" y="5208507"/>
            <a:ext cx="349005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Four main kind of taste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s</a:t>
            </a:r>
            <a:r>
              <a:rPr lang="en-GB" altLang="en-US" dirty="0" err="1">
                <a:latin typeface="Book Antiqua" panose="02040602050305030304" pitchFamily="18" charset="0"/>
              </a:rPr>
              <a:t>weet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latin typeface="Book Antiqua" panose="02040602050305030304" pitchFamily="18" charset="0"/>
              </a:rPr>
              <a:t>top of the tongue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dirty="0">
                <a:latin typeface="Book Antiqua" panose="02040602050305030304" pitchFamily="18" charset="0"/>
              </a:rPr>
              <a:t>salty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latin typeface="Book Antiqua" panose="02040602050305030304" pitchFamily="18" charset="0"/>
              </a:rPr>
              <a:t>lateral margin of tongue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dirty="0">
                <a:latin typeface="Book Antiqua" panose="02040602050305030304" pitchFamily="18" charset="0"/>
              </a:rPr>
              <a:t>sour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en-GB" altLang="en-US" dirty="0">
                <a:latin typeface="Book Antiqua" panose="02040602050305030304" pitchFamily="18" charset="0"/>
              </a:rPr>
              <a:t>posterior part of tongue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dirty="0">
                <a:latin typeface="Book Antiqua" panose="02040602050305030304" pitchFamily="18" charset="0"/>
              </a:rPr>
              <a:t>bitter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latin typeface="Book Antiqua" panose="02040602050305030304" pitchFamily="18" charset="0"/>
              </a:rPr>
              <a:t>posterior part of tongue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>
            <a:extLst>
              <a:ext uri="{FF2B5EF4-FFF2-40B4-BE49-F238E27FC236}">
                <a16:creationId xmlns:a16="http://schemas.microsoft.com/office/drawing/2014/main" id="{795992CC-2AF3-8324-7201-FDE52D10E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1" t="9766" r="41675" b="42801"/>
          <a:stretch>
            <a:fillRect/>
          </a:stretch>
        </p:blipFill>
        <p:spPr bwMode="auto">
          <a:xfrm>
            <a:off x="4808073" y="3905534"/>
            <a:ext cx="4034419" cy="288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>
            <a:extLst>
              <a:ext uri="{FF2B5EF4-FFF2-40B4-BE49-F238E27FC236}">
                <a16:creationId xmlns:a16="http://schemas.microsoft.com/office/drawing/2014/main" id="{1F44C110-5334-BA4A-ED51-8B9DD726F21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10339" r="37685" b="40257"/>
          <a:stretch>
            <a:fillRect/>
          </a:stretch>
        </p:blipFill>
        <p:spPr bwMode="auto">
          <a:xfrm>
            <a:off x="768370" y="3967831"/>
            <a:ext cx="3567559" cy="27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7C464-16D3-3F6C-7D87-ECE376717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651" y="116632"/>
            <a:ext cx="7596697" cy="39900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>
            <a:extLst>
              <a:ext uri="{FF2B5EF4-FFF2-40B4-BE49-F238E27FC236}">
                <a16:creationId xmlns:a16="http://schemas.microsoft.com/office/drawing/2014/main" id="{801664FD-33F5-7482-FB7F-47C5BCCD1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19505" r="20416" b="27994"/>
          <a:stretch>
            <a:fillRect/>
          </a:stretch>
        </p:blipFill>
        <p:spPr bwMode="auto">
          <a:xfrm>
            <a:off x="357188" y="2357438"/>
            <a:ext cx="53292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>
            <a:extLst>
              <a:ext uri="{FF2B5EF4-FFF2-40B4-BE49-F238E27FC236}">
                <a16:creationId xmlns:a16="http://schemas.microsoft.com/office/drawing/2014/main" id="{5C1A45D5-37BA-BED1-2633-77E9B7214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549275"/>
            <a:ext cx="8572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Fornix vestibuli superior :</a:t>
            </a:r>
          </a:p>
          <a:p>
            <a:pPr eaLnBrk="1" hangingPunct="1">
              <a:lnSpc>
                <a:spcPct val="90000"/>
              </a:lnSpc>
            </a:pP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- </a:t>
            </a:r>
            <a:r>
              <a:rPr lang="en-GB" altLang="en-US" sz="2000">
                <a:latin typeface="Book Antiqua" panose="02040602050305030304" pitchFamily="18" charset="0"/>
              </a:rPr>
              <a:t>T</a:t>
            </a:r>
            <a: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  <a:t>he ductus parotideus (duct of parotid salivary duct) opens at fornix vestibuli superior; this opening is located on the mucosa of the cheek forming the </a:t>
            </a:r>
            <a:r>
              <a:rPr lang="en-GB" altLang="en-US" sz="2000" b="1">
                <a:solidFill>
                  <a:srgbClr val="0D0D0D"/>
                </a:solidFill>
                <a:latin typeface="Book Antiqua" panose="02040602050305030304" pitchFamily="18" charset="0"/>
              </a:rPr>
              <a:t>papilla parotidea</a:t>
            </a:r>
            <a: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  <a:t>, opposite the neck of the second upper molar</a:t>
            </a:r>
            <a:endParaRPr lang="sr-Latn-CS" altLang="en-US" sz="2000" b="1">
              <a:latin typeface="Book Antiqua" panose="02040602050305030304" pitchFamily="18" charset="0"/>
            </a:endParaRPr>
          </a:p>
        </p:txBody>
      </p:sp>
      <p:pic>
        <p:nvPicPr>
          <p:cNvPr id="11268" name="Picture 2">
            <a:extLst>
              <a:ext uri="{FF2B5EF4-FFF2-40B4-BE49-F238E27FC236}">
                <a16:creationId xmlns:a16="http://schemas.microsoft.com/office/drawing/2014/main" id="{C2175990-CC2A-6840-504E-2CE39166D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9724" r="44490" b="42134"/>
          <a:stretch>
            <a:fillRect/>
          </a:stretch>
        </p:blipFill>
        <p:spPr bwMode="auto">
          <a:xfrm>
            <a:off x="5214938" y="2428875"/>
            <a:ext cx="361950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>
            <a:extLst>
              <a:ext uri="{FF2B5EF4-FFF2-40B4-BE49-F238E27FC236}">
                <a16:creationId xmlns:a16="http://schemas.microsoft.com/office/drawing/2014/main" id="{795992CC-2AF3-8324-7201-FDE52D10E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1" t="9766" r="41675" b="42801"/>
          <a:stretch>
            <a:fillRect/>
          </a:stretch>
        </p:blipFill>
        <p:spPr bwMode="auto">
          <a:xfrm>
            <a:off x="3929063" y="3071813"/>
            <a:ext cx="4857750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2AB869-8D8F-F724-D13D-9BD0CE648FA7}"/>
              </a:ext>
            </a:extLst>
          </p:cNvPr>
          <p:cNvSpPr/>
          <p:nvPr/>
        </p:nvSpPr>
        <p:spPr>
          <a:xfrm>
            <a:off x="642908" y="285727"/>
            <a:ext cx="3785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5228B867-6207-9B9B-B904-70E7011D5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945950"/>
            <a:ext cx="550068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u="sng" dirty="0">
                <a:latin typeface="Book Antiqua" panose="02040602050305030304" pitchFamily="18" charset="0"/>
              </a:rPr>
              <a:t>b</a:t>
            </a:r>
            <a:r>
              <a:rPr lang="sr-Latn-CS" altLang="en-US" sz="2000" u="sng" dirty="0">
                <a:latin typeface="Book Antiqua" panose="02040602050305030304" pitchFamily="18" charset="0"/>
              </a:rPr>
              <a:t>) </a:t>
            </a:r>
            <a:r>
              <a:rPr lang="en-GB" altLang="en-US" sz="2000" u="sng" dirty="0">
                <a:latin typeface="Book Antiqua" panose="02040602050305030304" pitchFamily="18" charset="0"/>
              </a:rPr>
              <a:t>mucosa of the root of the tongue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is thick and freely movable. It has no lingual papillae, but the underlying lymphoid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nodules give this part of the tongue an irregular, cobblestone appearance. The lymphoid nodules are known collectively as the </a:t>
            </a:r>
            <a:r>
              <a:rPr lang="en-GB" sz="2000" b="1" dirty="0">
                <a:latin typeface="Book Antiqua" panose="02040602050305030304" pitchFamily="18" charset="0"/>
              </a:rPr>
              <a:t>lingual tonsil 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tonsilla</a:t>
            </a:r>
            <a:r>
              <a:rPr lang="sr-Latn-CS" sz="2000" b="1" dirty="0"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2000" b="1" dirty="0" err="1">
                <a:latin typeface="Book Antiqua" panose="02040602050305030304" pitchFamily="18" charset="0"/>
                <a:cs typeface="+mn-cs"/>
              </a:rPr>
              <a:t>lingualis</a:t>
            </a:r>
            <a:r>
              <a:rPr lang="sr-Latn-CS" sz="2000" dirty="0">
                <a:latin typeface="Book Antiqua" panose="02040602050305030304" pitchFamily="18" charset="0"/>
                <a:cs typeface="+mn-cs"/>
              </a:rPr>
              <a:t>)</a:t>
            </a:r>
            <a:endParaRPr lang="en-GB" sz="2000" dirty="0">
              <a:latin typeface="Book Antiqua" panose="02040602050305030304" pitchFamily="18" charset="0"/>
              <a:cs typeface="+mn-cs"/>
            </a:endParaRPr>
          </a:p>
          <a:p>
            <a:pPr eaLnBrk="1" hangingPunct="1"/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>
                <a:latin typeface="Book Antiqua" panose="02040602050305030304" pitchFamily="18" charset="0"/>
              </a:rPr>
              <a:t>In mucosa of the tongue there are small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salivary glands -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glandulae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linguales</a:t>
            </a:r>
            <a:endParaRPr lang="sr-Latn-CS" altLang="en-US" sz="2000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en-GB" altLang="en-US" sz="2000" dirty="0">
                <a:latin typeface="Book Antiqua" panose="02040602050305030304" pitchFamily="18" charset="0"/>
              </a:rPr>
              <a:t>which can be divided into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en-GB" altLang="en-US" sz="2000" dirty="0">
                <a:latin typeface="Book Antiqua" panose="02040602050305030304" pitchFamily="18" charset="0"/>
              </a:rPr>
              <a:t>anterior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en-GB" altLang="en-US" sz="2000" dirty="0">
                <a:latin typeface="Book Antiqua" panose="02040602050305030304" pitchFamily="18" charset="0"/>
              </a:rPr>
              <a:t>lateral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en-GB" altLang="en-US" sz="2000" dirty="0">
                <a:latin typeface="Book Antiqua" panose="02040602050305030304" pitchFamily="18" charset="0"/>
              </a:rPr>
              <a:t>posterior</a:t>
            </a:r>
            <a:endParaRPr lang="sr-Latn-CS" altLang="en-US" sz="2000" dirty="0">
              <a:latin typeface="Verdana" panose="020B0604030504040204" pitchFamily="34" charset="0"/>
            </a:endParaRPr>
          </a:p>
        </p:txBody>
      </p:sp>
      <p:pic>
        <p:nvPicPr>
          <p:cNvPr id="44037" name="Picture 5">
            <a:extLst>
              <a:ext uri="{FF2B5EF4-FFF2-40B4-BE49-F238E27FC236}">
                <a16:creationId xmlns:a16="http://schemas.microsoft.com/office/drawing/2014/main" id="{1F44C110-5334-BA4A-ED51-8B9DD726F21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10339" r="37685" b="40257"/>
          <a:stretch>
            <a:fillRect/>
          </a:stretch>
        </p:blipFill>
        <p:spPr bwMode="auto">
          <a:xfrm>
            <a:off x="5432425" y="357187"/>
            <a:ext cx="37115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3375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A13247-9454-C6BC-1B8D-59C8698AF32D}"/>
              </a:ext>
            </a:extLst>
          </p:cNvPr>
          <p:cNvSpPr/>
          <p:nvPr/>
        </p:nvSpPr>
        <p:spPr>
          <a:xfrm>
            <a:off x="642908" y="214288"/>
            <a:ext cx="4001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5059" name="TextBox 3">
            <a:extLst>
              <a:ext uri="{FF2B5EF4-FFF2-40B4-BE49-F238E27FC236}">
                <a16:creationId xmlns:a16="http://schemas.microsoft.com/office/drawing/2014/main" id="{8A1DDE54-4D78-3F78-B727-3CC146134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8" y="692696"/>
            <a:ext cx="8675773" cy="455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u="sng" dirty="0">
                <a:latin typeface="Book Antiqua" panose="02040602050305030304" pitchFamily="18" charset="0"/>
              </a:rPr>
              <a:t>2.</a:t>
            </a:r>
            <a:r>
              <a:rPr lang="en-GB" altLang="en-US" sz="2000" b="1" u="sng" dirty="0">
                <a:latin typeface="Book Antiqua" panose="02040602050305030304" pitchFamily="18" charset="0"/>
              </a:rPr>
              <a:t> Fibrous tissue of the tongue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a) </a:t>
            </a:r>
            <a:r>
              <a:rPr lang="en-GB" altLang="en-US" sz="2000" u="sng" dirty="0">
                <a:latin typeface="Book Antiqua" panose="02040602050305030304" pitchFamily="18" charset="0"/>
              </a:rPr>
              <a:t>Lingual aponeurosis </a:t>
            </a:r>
            <a:r>
              <a:rPr lang="en-GB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aponeurosis</a:t>
            </a:r>
            <a:r>
              <a:rPr lang="sr-Latn-CS" altLang="en-US" sz="2000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- </a:t>
            </a:r>
            <a:r>
              <a:rPr lang="en-GB" sz="2000" dirty="0">
                <a:latin typeface="Book Antiqua" panose="02040602050305030304" pitchFamily="18" charset="0"/>
              </a:rPr>
              <a:t>tough sheet of connective tissue, the lamina propria, deep to the dorsal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mucous membrane of the tongue, into which lingual muscles insert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b) 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glo</a:t>
            </a:r>
            <a:r>
              <a:rPr lang="en-GB" altLang="en-US" sz="2000" u="sng" dirty="0">
                <a:latin typeface="Book Antiqua" panose="02040602050305030304" pitchFamily="18" charset="0"/>
              </a:rPr>
              <a:t>s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soh</a:t>
            </a:r>
            <a:r>
              <a:rPr lang="en-GB" altLang="en-US" sz="2000" u="sng" dirty="0">
                <a:latin typeface="Book Antiqua" panose="02040602050305030304" pitchFamily="18" charset="0"/>
              </a:rPr>
              <a:t>y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oid</a:t>
            </a:r>
            <a:r>
              <a:rPr lang="sr-Latn-CS" altLang="en-US" sz="2000" u="sng" dirty="0">
                <a:latin typeface="Book Antiqua" panose="02040602050305030304" pitchFamily="18" charset="0"/>
              </a:rPr>
              <a:t> </a:t>
            </a:r>
            <a:r>
              <a:rPr lang="en-GB" altLang="en-US" sz="2000" u="sng" dirty="0">
                <a:latin typeface="Book Antiqua" panose="02040602050305030304" pitchFamily="18" charset="0"/>
              </a:rPr>
              <a:t>membrane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- </a:t>
            </a:r>
            <a:r>
              <a:rPr lang="en-GB" altLang="en-US" sz="2000" dirty="0">
                <a:latin typeface="Book Antiqua" panose="02040602050305030304" pitchFamily="18" charset="0"/>
              </a:rPr>
              <a:t>continuous posteriorly and inferiorly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aponeurosis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c) </a:t>
            </a:r>
            <a:r>
              <a:rPr lang="en-GB" altLang="en-US" sz="2000" u="sng" dirty="0">
                <a:latin typeface="Book Antiqua" panose="02040602050305030304" pitchFamily="18" charset="0"/>
              </a:rPr>
              <a:t>Lingual septum </a:t>
            </a:r>
            <a:r>
              <a:rPr lang="en-GB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septum</a:t>
            </a:r>
            <a:r>
              <a:rPr lang="sr-Latn-CS" altLang="en-US" sz="2000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u="sng" dirty="0" err="1">
                <a:latin typeface="Book Antiqua" panose="02040602050305030304" pitchFamily="18" charset="0"/>
              </a:rPr>
              <a:t>linguae</a:t>
            </a:r>
            <a:r>
              <a:rPr lang="en-GB" altLang="en-US" sz="2000" u="sng" dirty="0">
                <a:latin typeface="Book Antiqua" panose="02040602050305030304" pitchFamily="18" charset="0"/>
              </a:rPr>
              <a:t>)</a:t>
            </a:r>
            <a:br>
              <a:rPr lang="sr-Latn-CS" altLang="en-US" sz="2000" u="sng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- </a:t>
            </a:r>
            <a:r>
              <a:rPr lang="en-GB" altLang="en-US" sz="2000" dirty="0">
                <a:latin typeface="Book Antiqua" panose="02040602050305030304" pitchFamily="18" charset="0"/>
              </a:rPr>
              <a:t>divides right from the left muscles of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the tongue and at the same time is the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point of attachment for some of these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muscles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- merges posteriorly with lingual aponeurosis</a:t>
            </a:r>
          </a:p>
        </p:txBody>
      </p:sp>
      <p:pic>
        <p:nvPicPr>
          <p:cNvPr id="45060" name="Picture 5">
            <a:extLst>
              <a:ext uri="{FF2B5EF4-FFF2-40B4-BE49-F238E27FC236}">
                <a16:creationId xmlns:a16="http://schemas.microsoft.com/office/drawing/2014/main" id="{1E8607C3-0704-9248-5070-4391FDE5F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5" t="13893" r="25587" b="6718"/>
          <a:stretch>
            <a:fillRect/>
          </a:stretch>
        </p:blipFill>
        <p:spPr bwMode="auto">
          <a:xfrm>
            <a:off x="5692546" y="3356992"/>
            <a:ext cx="3451920" cy="345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1183187-92A9-935B-6F0D-236D56959B22}"/>
              </a:ext>
            </a:extLst>
          </p:cNvPr>
          <p:cNvSpPr/>
          <p:nvPr/>
        </p:nvSpPr>
        <p:spPr>
          <a:xfrm>
            <a:off x="2607454" y="188640"/>
            <a:ext cx="3929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6083" name="TextBox 3">
            <a:extLst>
              <a:ext uri="{FF2B5EF4-FFF2-40B4-BE49-F238E27FC236}">
                <a16:creationId xmlns:a16="http://schemas.microsoft.com/office/drawing/2014/main" id="{7695AB69-A0F6-1DD2-656C-EB0C22AFB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2" y="539106"/>
            <a:ext cx="9100568" cy="618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u="sng" dirty="0">
                <a:latin typeface="Book Antiqua" panose="02040602050305030304" pitchFamily="18" charset="0"/>
              </a:rPr>
              <a:t>3. </a:t>
            </a:r>
            <a:r>
              <a:rPr lang="en-GB" altLang="en-US" sz="2000" b="1" u="sng" dirty="0">
                <a:latin typeface="Book Antiqua" panose="02040602050305030304" pitchFamily="18" charset="0"/>
              </a:rPr>
              <a:t>Muscles of the tongue (</a:t>
            </a:r>
            <a:r>
              <a:rPr lang="sr-Latn-CS" altLang="en-US" sz="2000" b="1" u="sng" dirty="0" err="1">
                <a:latin typeface="Book Antiqua" panose="02040602050305030304" pitchFamily="18" charset="0"/>
              </a:rPr>
              <a:t>Musculi</a:t>
            </a:r>
            <a:r>
              <a:rPr lang="sr-Latn-CS" altLang="en-US" sz="2000" b="1" u="sng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 err="1">
                <a:latin typeface="Book Antiqua" panose="02040602050305030304" pitchFamily="18" charset="0"/>
              </a:rPr>
              <a:t>linguae</a:t>
            </a:r>
            <a:r>
              <a:rPr lang="en-GB" altLang="en-US" sz="2000" b="1" u="sng" dirty="0">
                <a:latin typeface="Book Antiqua" panose="02040602050305030304" pitchFamily="18" charset="0"/>
              </a:rPr>
              <a:t>)</a:t>
            </a:r>
            <a:r>
              <a:rPr lang="sr-Latn-CS" altLang="en-US" sz="2000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a)</a:t>
            </a:r>
            <a:r>
              <a:rPr lang="en-GB" altLang="en-US" sz="2000" dirty="0">
                <a:latin typeface="Book Antiqua" panose="02040602050305030304" pitchFamily="18" charset="0"/>
              </a:rPr>
              <a:t> External group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by their contraction they alter the position of the tongue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m.palatoglossus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innervated by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m.genioglossus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innervated by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m.hyoglossus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innervated by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m.styloglossus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innervated by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dirty="0">
                <a:latin typeface="Book Antiqua" panose="02040602050305030304" pitchFamily="18" charset="0"/>
              </a:rPr>
              <a:t>-------------------------------------------------------------------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pars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glossopharyngea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m.constrictor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pharyngis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superior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b) </a:t>
            </a:r>
            <a:r>
              <a:rPr lang="en-GB" altLang="en-US" sz="2000" dirty="0">
                <a:latin typeface="Book Antiqua" panose="02040602050305030304" pitchFamily="18" charset="0"/>
              </a:rPr>
              <a:t>Inner group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(</a:t>
            </a:r>
            <a:r>
              <a:rPr lang="en-GB" altLang="en-US" sz="2000" dirty="0">
                <a:latin typeface="Book Antiqua" panose="02040602050305030304" pitchFamily="18" charset="0"/>
              </a:rPr>
              <a:t>by their contraction they alter the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shape of the tongue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m.longitudinalis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superior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unpaired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m.longitudinalis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inferior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paired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m.transversus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paired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m.verticalis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(pa</a:t>
            </a:r>
            <a:r>
              <a:rPr lang="en-GB" altLang="en-US" sz="2000" dirty="0" err="1">
                <a:latin typeface="Book Antiqua" panose="02040602050305030304" pitchFamily="18" charset="0"/>
              </a:rPr>
              <a:t>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46084" name="Picture 6">
            <a:extLst>
              <a:ext uri="{FF2B5EF4-FFF2-40B4-BE49-F238E27FC236}">
                <a16:creationId xmlns:a16="http://schemas.microsoft.com/office/drawing/2014/main" id="{FB04338F-39F6-EE17-5DAE-BD93AD13A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4" t="17207" r="28351" b="35162"/>
          <a:stretch>
            <a:fillRect/>
          </a:stretch>
        </p:blipFill>
        <p:spPr bwMode="auto">
          <a:xfrm>
            <a:off x="4860032" y="3765822"/>
            <a:ext cx="3929063" cy="290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6">
            <a:extLst>
              <a:ext uri="{FF2B5EF4-FFF2-40B4-BE49-F238E27FC236}">
                <a16:creationId xmlns:a16="http://schemas.microsoft.com/office/drawing/2014/main" id="{F48F748E-4193-7CBC-73FC-823FB82BF12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8" t="17207" r="28351" b="35162"/>
          <a:stretch>
            <a:fillRect/>
          </a:stretch>
        </p:blipFill>
        <p:spPr bwMode="auto">
          <a:xfrm>
            <a:off x="5713903" y="1284287"/>
            <a:ext cx="3430097" cy="414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9A3761-6193-D31E-A667-188103C84E8C}"/>
              </a:ext>
            </a:extLst>
          </p:cNvPr>
          <p:cNvSpPr/>
          <p:nvPr/>
        </p:nvSpPr>
        <p:spPr>
          <a:xfrm>
            <a:off x="5395593" y="0"/>
            <a:ext cx="3748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7107" name="TextBox 3">
            <a:extLst>
              <a:ext uri="{FF2B5EF4-FFF2-40B4-BE49-F238E27FC236}">
                <a16:creationId xmlns:a16="http://schemas.microsoft.com/office/drawing/2014/main" id="{AD36A48C-B1F3-35F7-FBAF-E803407B1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4" y="28392"/>
            <a:ext cx="8513869" cy="654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altLang="en-US" sz="2000" b="1" u="sng" dirty="0">
              <a:solidFill>
                <a:srgbClr val="1A8052"/>
              </a:solidFill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PARS GLOSSOPHARYNGEA M.CONSTRICTOR PHARYNGIS  SUP.</a:t>
            </a:r>
            <a:br>
              <a:rPr lang="en-GB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</a:br>
            <a:r>
              <a:rPr lang="en-GB" altLang="en-US" sz="2000" u="sng" dirty="0">
                <a:latin typeface="Book Antiqua" panose="02040602050305030304" pitchFamily="18" charset="0"/>
              </a:rPr>
              <a:t>(will be described with the muscles of the pharynx)</a:t>
            </a:r>
            <a:endParaRPr lang="sr-Latn-CS" altLang="en-US" sz="2000" u="sng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u="sng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 M.GENIOGLOSSUS </a:t>
            </a:r>
            <a:br>
              <a:rPr lang="en-GB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* fan-shaped muscle; forms the bulk of the tongue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altLang="en-US" sz="2000" dirty="0">
                <a:latin typeface="Book Antiqua" panose="02040602050305030304" pitchFamily="18" charset="0"/>
              </a:rPr>
              <a:t>superior part of spina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mentalis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of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  mandible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fibrous tissue of tongue and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hyoid bone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action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- </a:t>
            </a:r>
            <a:r>
              <a:rPr lang="en-GB" altLang="en-US" sz="2000" dirty="0">
                <a:latin typeface="Book Antiqua" panose="02040602050305030304" pitchFamily="18" charset="0"/>
              </a:rPr>
              <a:t>bilateral activity depresses tongue,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- posterior part pulls tongue anteriorly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- anterior part retract apex of protruded tongue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- unilateral contraction deviates tongue to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contralateral side</a:t>
            </a:r>
          </a:p>
          <a:p>
            <a:pPr eaLnBrk="1" hangingPunct="1">
              <a:lnSpc>
                <a:spcPct val="90000"/>
              </a:lnSpc>
            </a:pPr>
            <a:br>
              <a:rPr lang="en-GB" altLang="en-US" sz="800" dirty="0">
                <a:latin typeface="Book Antiqua" panose="02040602050305030304" pitchFamily="18" charset="0"/>
              </a:rPr>
            </a:br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M.HYOGLOSSUS 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altLang="en-US" sz="2000" dirty="0">
                <a:latin typeface="Book Antiqua" panose="02040602050305030304" pitchFamily="18" charset="0"/>
              </a:rPr>
              <a:t>body and the greater horn of hyoid bone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 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lateral part of lingual aponeurosis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action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depresses the tongue and helps shorten (</a:t>
            </a:r>
            <a:r>
              <a:rPr lang="en-GB" altLang="en-US" sz="2000" dirty="0" err="1">
                <a:latin typeface="Book Antiqua" panose="02040602050305030304" pitchFamily="18" charset="0"/>
              </a:rPr>
              <a:t>retrude</a:t>
            </a:r>
            <a:r>
              <a:rPr lang="en-GB" altLang="en-US" sz="2000" dirty="0">
                <a:latin typeface="Book Antiqua" panose="02040602050305030304" pitchFamily="18" charset="0"/>
              </a:rPr>
              <a:t>) tongue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68F7742-412B-897E-EDC2-4891F80C170A}"/>
              </a:ext>
            </a:extLst>
          </p:cNvPr>
          <p:cNvCxnSpPr/>
          <p:nvPr/>
        </p:nvCxnSpPr>
        <p:spPr>
          <a:xfrm>
            <a:off x="5710455" y="5013176"/>
            <a:ext cx="571500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60DB45-F627-D2A9-ADD4-3B031126C3AC}"/>
              </a:ext>
            </a:extLst>
          </p:cNvPr>
          <p:cNvCxnSpPr/>
          <p:nvPr/>
        </p:nvCxnSpPr>
        <p:spPr>
          <a:xfrm>
            <a:off x="7740352" y="5229200"/>
            <a:ext cx="5715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ADE1B43-E46D-F191-37F3-9BF363DD2931}"/>
              </a:ext>
            </a:extLst>
          </p:cNvPr>
          <p:cNvCxnSpPr/>
          <p:nvPr/>
        </p:nvCxnSpPr>
        <p:spPr>
          <a:xfrm>
            <a:off x="8388424" y="3212976"/>
            <a:ext cx="5715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AC08BD-EF42-C84A-BCBA-20840240E98F}"/>
              </a:ext>
            </a:extLst>
          </p:cNvPr>
          <p:cNvSpPr/>
          <p:nvPr/>
        </p:nvSpPr>
        <p:spPr>
          <a:xfrm>
            <a:off x="5220073" y="116632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8131" name="TextBox 3">
            <a:extLst>
              <a:ext uri="{FF2B5EF4-FFF2-40B4-BE49-F238E27FC236}">
                <a16:creationId xmlns:a16="http://schemas.microsoft.com/office/drawing/2014/main" id="{EE9E26E1-B774-E60D-D17B-7460C05F6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882560" cy="689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M.STYLOGLOSSUS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</a:rPr>
              <a:t> - </a:t>
            </a:r>
            <a:r>
              <a:rPr lang="en-GB" altLang="en-US" sz="2000" dirty="0">
                <a:latin typeface="Book Antiqua" panose="02040602050305030304" pitchFamily="18" charset="0"/>
              </a:rPr>
              <a:t>styloid process of temporal bone, </a:t>
            </a:r>
            <a:r>
              <a:rPr lang="en-GB" altLang="en-US" sz="2000" dirty="0" err="1">
                <a:latin typeface="Book Antiqua" panose="02040602050305030304" pitchFamily="18" charset="0"/>
              </a:rPr>
              <a:t>lig</a:t>
            </a:r>
            <a:r>
              <a:rPr lang="en-GB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 err="1">
                <a:latin typeface="Book Antiqua" panose="02040602050305030304" pitchFamily="18" charset="0"/>
              </a:rPr>
              <a:t>stylohyoideum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</a:t>
            </a:r>
            <a:r>
              <a:rPr lang="en-GB" altLang="en-US" sz="2000" dirty="0">
                <a:latin typeface="Book Antiqua" panose="02040602050305030304" pitchFamily="18" charset="0"/>
              </a:rPr>
              <a:t>                 </a:t>
            </a: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en-GB" altLang="en-US" sz="2000" dirty="0">
                <a:latin typeface="Book Antiqua" panose="02040602050305030304" pitchFamily="18" charset="0"/>
              </a:rPr>
              <a:t> sides and apex of the tongue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- interdigitating with m. hyoglossus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</a:rPr>
              <a:t>  * 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r>
              <a:rPr lang="sr-Latn-CS" altLang="en-US" sz="2000" dirty="0">
                <a:latin typeface="Book Antiqua" panose="02040602050305030304" pitchFamily="18" charset="0"/>
              </a:rPr>
              <a:t>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 </a:t>
            </a:r>
            <a:r>
              <a:rPr lang="en-GB" altLang="en-US" sz="2000" b="1" dirty="0">
                <a:latin typeface="Book Antiqua" panose="02040602050305030304" pitchFamily="18" charset="0"/>
              </a:rPr>
              <a:t>action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 - </a:t>
            </a:r>
            <a:r>
              <a:rPr lang="en-GB" altLang="en-US" sz="2000" dirty="0">
                <a:latin typeface="Book Antiqua" panose="02040602050305030304" pitchFamily="18" charset="0"/>
              </a:rPr>
              <a:t>elevates and </a:t>
            </a:r>
            <a:r>
              <a:rPr lang="en-GB" altLang="en-US" sz="2000" dirty="0" err="1">
                <a:latin typeface="Book Antiqua" panose="02040602050305030304" pitchFamily="18" charset="0"/>
              </a:rPr>
              <a:t>retrudes</a:t>
            </a:r>
            <a:r>
              <a:rPr lang="en-GB" altLang="en-US" sz="2000" dirty="0">
                <a:latin typeface="Book Antiqua" panose="02040602050305030304" pitchFamily="18" charset="0"/>
              </a:rPr>
              <a:t> tongue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u="sng" dirty="0">
                <a:solidFill>
                  <a:srgbClr val="1A8052"/>
                </a:solidFill>
                <a:latin typeface="Book Antiqua" panose="02040602050305030304" pitchFamily="18" charset="0"/>
              </a:rPr>
              <a:t>M.PALATOGLOSSUS</a:t>
            </a:r>
            <a:r>
              <a:rPr lang="sr-Latn-CS" altLang="en-US" sz="2000" b="1" u="sng" dirty="0">
                <a:solidFill>
                  <a:srgbClr val="27C07A"/>
                </a:solidFill>
                <a:latin typeface="Verdana" panose="020B0604030504040204" pitchFamily="34" charset="0"/>
              </a:rPr>
              <a:t> </a:t>
            </a:r>
            <a:br>
              <a:rPr lang="en-GB" altLang="en-US" sz="2000" b="1" u="sng" dirty="0">
                <a:solidFill>
                  <a:srgbClr val="27C07A"/>
                </a:solidFill>
                <a:latin typeface="Book Antiqua" panose="02040602050305030304" pitchFamily="18" charset="0"/>
              </a:rPr>
            </a:br>
            <a:br>
              <a:rPr lang="sr-Latn-CS" altLang="en-US" sz="800" b="1" u="sng" dirty="0">
                <a:solidFill>
                  <a:srgbClr val="27C07A"/>
                </a:solidFill>
                <a:latin typeface="Book Antiqua" panose="02040602050305030304" pitchFamily="18" charset="0"/>
              </a:rPr>
            </a:br>
            <a:r>
              <a:rPr lang="sr-Latn-CS" altLang="en-US" sz="2000" b="1" dirty="0">
                <a:solidFill>
                  <a:srgbClr val="27C07A"/>
                </a:solidFill>
                <a:latin typeface="Book Antiqua" panose="02040602050305030304" pitchFamily="18" charset="0"/>
              </a:rPr>
              <a:t>    </a:t>
            </a:r>
            <a:r>
              <a:rPr lang="sr-Latn-CS" altLang="en-US" sz="2000" b="1" dirty="0">
                <a:latin typeface="Book Antiqua" panose="02040602050305030304" pitchFamily="18" charset="0"/>
              </a:rPr>
              <a:t>*</a:t>
            </a:r>
            <a:r>
              <a:rPr lang="sr-Latn-CS" altLang="en-US" sz="2000" b="1" dirty="0">
                <a:solidFill>
                  <a:srgbClr val="27C07A"/>
                </a:solidFill>
                <a:latin typeface="Book Antiqua" panose="02040602050305030304" pitchFamily="18" charset="0"/>
              </a:rPr>
              <a:t> </a:t>
            </a:r>
            <a:r>
              <a:rPr lang="en-GB" altLang="en-US" sz="2000" b="1" dirty="0">
                <a:latin typeface="Book Antiqua" panose="02040602050305030304" pitchFamily="18" charset="0"/>
              </a:rPr>
              <a:t>attachment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en-GB" sz="2000" dirty="0">
                <a:latin typeface="Book Antiqua" panose="02040602050305030304" pitchFamily="18" charset="0"/>
              </a:rPr>
              <a:t>palatine aponeurosis of soft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                                palate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en-GB" altLang="en-US" sz="2000" dirty="0">
                <a:latin typeface="Book Antiqua" panose="02040602050305030304" pitchFamily="18" charset="0"/>
              </a:rPr>
              <a:t>from the soft plate it extends anteriorly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and downward and enters the tongue,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blending with intrinsic transverse muscles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* </a:t>
            </a:r>
            <a:r>
              <a:rPr lang="sr-Latn-CS" altLang="en-US" sz="2000" b="1" dirty="0">
                <a:latin typeface="Book Antiqua" panose="02040602050305030304" pitchFamily="18" charset="0"/>
              </a:rPr>
              <a:t>i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dirty="0">
                <a:latin typeface="Book Antiqua" panose="02040602050305030304" pitchFamily="18" charset="0"/>
              </a:rPr>
              <a:t>: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plexus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pharyngeus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b="1" dirty="0">
                <a:latin typeface="Book Antiqua" panose="02040602050305030304" pitchFamily="18" charset="0"/>
              </a:rPr>
              <a:t>* action:</a:t>
            </a:r>
          </a:p>
          <a:p>
            <a:pPr marL="342900" indent="-342900" eaLnBrk="1" hangingPunct="1">
              <a:buFontTx/>
              <a:buChar char="-"/>
            </a:pPr>
            <a:r>
              <a:rPr lang="en-GB" altLang="en-US" sz="2000" dirty="0">
                <a:latin typeface="Book Antiqua" panose="02040602050305030304" pitchFamily="18" charset="0"/>
              </a:rPr>
              <a:t>it narrows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sz="2000" dirty="0">
                <a:latin typeface="Book Antiqua" panose="02040602050305030304" pitchFamily="18" charset="0"/>
              </a:rPr>
              <a:t>isthmus of </a:t>
            </a:r>
            <a:r>
              <a:rPr lang="en-GB" sz="2000" dirty="0" err="1">
                <a:latin typeface="Book Antiqua" panose="02040602050305030304" pitchFamily="18" charset="0"/>
              </a:rPr>
              <a:t>fauces</a:t>
            </a:r>
            <a:r>
              <a:rPr lang="en-GB" sz="2000" dirty="0">
                <a:latin typeface="Book Antiqua" panose="02040602050305030304" pitchFamily="18" charset="0"/>
              </a:rPr>
              <a:t> (oropharyngeal isthmus or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isthmus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faucium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by elevating posterior </a:t>
            </a:r>
            <a:r>
              <a:rPr lang="en-GB" altLang="en-US" sz="2000" dirty="0" err="1">
                <a:latin typeface="Book Antiqua" panose="02040602050305030304" pitchFamily="18" charset="0"/>
              </a:rPr>
              <a:t>tonge</a:t>
            </a:r>
            <a:r>
              <a:rPr lang="en-GB" altLang="en-US" sz="2000" dirty="0">
                <a:latin typeface="Book Antiqua" panose="02040602050305030304" pitchFamily="18" charset="0"/>
              </a:rPr>
              <a:t> and depressing the soft palate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This muscle covered by mucosa form palatoglossal arch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arcus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palatoglossus</a:t>
            </a:r>
            <a:r>
              <a:rPr lang="en-GB" altLang="en-US" sz="2000" dirty="0">
                <a:latin typeface="Book Antiqua" panose="02040602050305030304" pitchFamily="18" charset="0"/>
              </a:rPr>
              <a:t>) on lateral wall of isthmus of </a:t>
            </a:r>
            <a:r>
              <a:rPr lang="en-GB" altLang="en-US" sz="2000" dirty="0" err="1">
                <a:latin typeface="Book Antiqua" panose="02040602050305030304" pitchFamily="18" charset="0"/>
              </a:rPr>
              <a:t>fauces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48132" name="Picture 6">
            <a:extLst>
              <a:ext uri="{FF2B5EF4-FFF2-40B4-BE49-F238E27FC236}">
                <a16:creationId xmlns:a16="http://schemas.microsoft.com/office/drawing/2014/main" id="{19086E33-E364-1862-7F3F-573628B28A51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8" t="19673" r="28351" b="35162"/>
          <a:stretch/>
        </p:blipFill>
        <p:spPr bwMode="auto">
          <a:xfrm>
            <a:off x="5350981" y="1268760"/>
            <a:ext cx="3509963" cy="395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CF75F41-E88F-5AA8-72F9-387539211835}"/>
              </a:ext>
            </a:extLst>
          </p:cNvPr>
          <p:cNvCxnSpPr/>
          <p:nvPr/>
        </p:nvCxnSpPr>
        <p:spPr>
          <a:xfrm>
            <a:off x="8149721" y="3645024"/>
            <a:ext cx="5715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6EE1405-1B24-4CE6-6566-57A95346D50D}"/>
              </a:ext>
            </a:extLst>
          </p:cNvPr>
          <p:cNvCxnSpPr/>
          <p:nvPr/>
        </p:nvCxnSpPr>
        <p:spPr>
          <a:xfrm>
            <a:off x="8201668" y="3861048"/>
            <a:ext cx="5715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DEB445-4248-950C-8CC1-C760FD256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97" y="1124744"/>
            <a:ext cx="8857903" cy="42190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9E0822-099B-BA11-7077-45BBC0979FBD}"/>
              </a:ext>
            </a:extLst>
          </p:cNvPr>
          <p:cNvSpPr txBox="1"/>
          <p:nvPr/>
        </p:nvSpPr>
        <p:spPr>
          <a:xfrm>
            <a:off x="2284735" y="476672"/>
            <a:ext cx="4860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Book Antiqua" panose="02040602050305030304" pitchFamily="18" charset="0"/>
              </a:rPr>
              <a:t>EXTRINSIC MUSCLES OF THE TONG</a:t>
            </a:r>
          </a:p>
        </p:txBody>
      </p:sp>
    </p:spTree>
    <p:extLst>
      <p:ext uri="{BB962C8B-B14F-4D97-AF65-F5344CB8AC3E}">
        <p14:creationId xmlns:p14="http://schemas.microsoft.com/office/powerpoint/2010/main" val="22002144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5852A77-03E2-4FD2-507B-84F250C875FB}"/>
              </a:ext>
            </a:extLst>
          </p:cNvPr>
          <p:cNvSpPr/>
          <p:nvPr/>
        </p:nvSpPr>
        <p:spPr>
          <a:xfrm>
            <a:off x="642908" y="214288"/>
            <a:ext cx="3929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49155" name="TextBox 3">
            <a:extLst>
              <a:ext uri="{FF2B5EF4-FFF2-40B4-BE49-F238E27FC236}">
                <a16:creationId xmlns:a16="http://schemas.microsoft.com/office/drawing/2014/main" id="{C03B463C-0B5E-F357-C730-B4B159CA4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571500"/>
            <a:ext cx="8598829" cy="618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b) </a:t>
            </a:r>
            <a:r>
              <a:rPr lang="en-GB" altLang="en-US" sz="2000" dirty="0">
                <a:latin typeface="Book Antiqua" panose="02040602050305030304" pitchFamily="18" charset="0"/>
              </a:rPr>
              <a:t>Intrinsic group</a:t>
            </a:r>
            <a:r>
              <a:rPr lang="sr-Latn-CS" altLang="en-US" sz="2000" dirty="0">
                <a:latin typeface="Book Antiqua" panose="02040602050305030304" pitchFamily="18" charset="0"/>
              </a:rPr>
              <a:t>: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(</a:t>
            </a:r>
            <a:r>
              <a:rPr lang="en-GB" altLang="en-US" sz="2000" dirty="0">
                <a:latin typeface="Book Antiqua" panose="02040602050305030304" pitchFamily="18" charset="0"/>
              </a:rPr>
              <a:t>alter the shape of tongue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m.longitudinalis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superior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unpaired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m.longitudinalis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inferior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>
                <a:latin typeface="Book Antiqua" panose="02040602050305030304" pitchFamily="18" charset="0"/>
              </a:rPr>
              <a:t>paired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m.transversus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(pa</a:t>
            </a:r>
            <a:r>
              <a:rPr lang="en-GB" altLang="en-US" sz="2000" dirty="0" err="1">
                <a:latin typeface="Book Antiqua" panose="02040602050305030304" pitchFamily="18" charset="0"/>
              </a:rPr>
              <a:t>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m.verticalis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(pa</a:t>
            </a:r>
            <a:r>
              <a:rPr lang="en-GB" altLang="en-US" sz="2000" dirty="0" err="1">
                <a:latin typeface="Book Antiqua" panose="02040602050305030304" pitchFamily="18" charset="0"/>
              </a:rPr>
              <a:t>ired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2000" dirty="0">
                <a:latin typeface="Book Antiqua" panose="02040602050305030304" pitchFamily="18" charset="0"/>
              </a:rPr>
              <a:t>These muscular </a:t>
            </a:r>
            <a:r>
              <a:rPr lang="en-GB" altLang="en-US" sz="2000" dirty="0" err="1">
                <a:latin typeface="Book Antiqua" panose="02040602050305030304" pitchFamily="18" charset="0"/>
              </a:rPr>
              <a:t>fibers</a:t>
            </a:r>
            <a:r>
              <a:rPr lang="en-GB" altLang="en-US" sz="2000" dirty="0">
                <a:latin typeface="Book Antiqua" panose="02040602050305030304" pitchFamily="18" charset="0"/>
              </a:rPr>
              <a:t> are organized inside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tongue in three planes in relation to axis of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tongue: longitudinal, transverse and sagittal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sz="2000" dirty="0">
                <a:latin typeface="Book Antiqua" panose="02040602050305030304" pitchFamily="18" charset="0"/>
              </a:rPr>
              <a:t>They have their attachments entirely within the tongue (fibrous tissue and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mucosa) and are not attached to bone</a:t>
            </a:r>
            <a:r>
              <a:rPr lang="sr-Latn-CS" altLang="en-US" sz="2000" dirty="0">
                <a:latin typeface="Book Antiqua" panose="02040602050305030304" pitchFamily="18" charset="0"/>
              </a:rPr>
              <a:t>.</a:t>
            </a: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* i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</a:t>
            </a:r>
            <a:r>
              <a:rPr lang="en-GB" altLang="en-US" sz="2000" b="1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- n.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hypoglossus</a:t>
            </a: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Skraćuju, produžavaju, sužavaju ili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spljoštavaju</a:t>
            </a:r>
            <a:r>
              <a:rPr lang="sr-Latn-CS" altLang="en-US" sz="2000" dirty="0">
                <a:latin typeface="Book Antiqua" panose="02040602050305030304" pitchFamily="18" charset="0"/>
              </a:rPr>
              <a:t> jezik.</a:t>
            </a: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49156" name="Picture 4">
            <a:extLst>
              <a:ext uri="{FF2B5EF4-FFF2-40B4-BE49-F238E27FC236}">
                <a16:creationId xmlns:a16="http://schemas.microsoft.com/office/drawing/2014/main" id="{7C4E8608-F9E4-7974-7178-306E3A832F7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5" t="13893" r="25587" b="6718"/>
          <a:stretch>
            <a:fillRect/>
          </a:stretch>
        </p:blipFill>
        <p:spPr bwMode="auto">
          <a:xfrm>
            <a:off x="5369756" y="-32526"/>
            <a:ext cx="3749675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6C28B24-2484-8787-F14D-F87FA9F65FFB}"/>
              </a:ext>
            </a:extLst>
          </p:cNvPr>
          <p:cNvCxnSpPr/>
          <p:nvPr/>
        </p:nvCxnSpPr>
        <p:spPr>
          <a:xfrm>
            <a:off x="7929563" y="2214563"/>
            <a:ext cx="571500" cy="15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FF6184-B44C-73D1-539D-6D196FD688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8053"/>
          <a:stretch/>
        </p:blipFill>
        <p:spPr>
          <a:xfrm>
            <a:off x="232344" y="1438411"/>
            <a:ext cx="8857903" cy="5040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890E03-95ED-9E31-292E-A6FC92F81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97" y="1916832"/>
            <a:ext cx="8750399" cy="24171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55B123-8AF6-64DF-A65C-BA2DB7A52969}"/>
              </a:ext>
            </a:extLst>
          </p:cNvPr>
          <p:cNvSpPr txBox="1"/>
          <p:nvPr/>
        </p:nvSpPr>
        <p:spPr>
          <a:xfrm>
            <a:off x="179513" y="4778722"/>
            <a:ext cx="875039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Book Antiqua" panose="02040602050305030304" pitchFamily="18" charset="0"/>
              </a:rPr>
              <a:t>* The superior and inferior longitudinal muscles act together to make the tongue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short and thick and to retract the protruded tongue.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* The transverse and vertical muscles act simultaneously to make the tongue long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and narrow, which may push the tongue against the incisor teeth or protrude the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tongue from the open mouth (especially when acting with the posterior inferior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part of the genioglossus muscle).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4ABE3-8AF7-4140-504F-99B89329285A}"/>
              </a:ext>
            </a:extLst>
          </p:cNvPr>
          <p:cNvSpPr txBox="1"/>
          <p:nvPr/>
        </p:nvSpPr>
        <p:spPr>
          <a:xfrm>
            <a:off x="2284735" y="476672"/>
            <a:ext cx="4943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Book Antiqua" panose="02040602050305030304" pitchFamily="18" charset="0"/>
              </a:rPr>
              <a:t>INTRINSIC MUSCLES OF THE TONG</a:t>
            </a:r>
          </a:p>
        </p:txBody>
      </p:sp>
    </p:spTree>
    <p:extLst>
      <p:ext uri="{BB962C8B-B14F-4D97-AF65-F5344CB8AC3E}">
        <p14:creationId xmlns:p14="http://schemas.microsoft.com/office/powerpoint/2010/main" val="25791759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>
            <a:extLst>
              <a:ext uri="{FF2B5EF4-FFF2-40B4-BE49-F238E27FC236}">
                <a16:creationId xmlns:a16="http://schemas.microsoft.com/office/drawing/2014/main" id="{36508B6C-5AE3-60E8-3983-AB1709D23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r="37869" b="37746"/>
          <a:stretch>
            <a:fillRect/>
          </a:stretch>
        </p:blipFill>
        <p:spPr bwMode="auto">
          <a:xfrm>
            <a:off x="1285875" y="500063"/>
            <a:ext cx="6889750" cy="591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26" name="Ink 3">
                <a:extLst>
                  <a:ext uri="{FF2B5EF4-FFF2-40B4-BE49-F238E27FC236}">
                    <a16:creationId xmlns:a16="http://schemas.microsoft.com/office/drawing/2014/main" id="{03DA9599-9ACE-16AD-1526-791300FA0B4C}"/>
                  </a:ext>
                </a:extLst>
              </p14:cNvPr>
              <p14:cNvContentPartPr/>
              <p14:nvPr/>
            </p14:nvContentPartPr>
            <p14:xfrm>
              <a:off x="1303338" y="5357813"/>
              <a:ext cx="1131887" cy="52387"/>
            </p14:xfrm>
          </p:contentPart>
        </mc:Choice>
        <mc:Fallback xmlns="">
          <p:pic>
            <p:nvPicPr>
              <p:cNvPr id="1026" name="Ink 3">
                <a:extLst>
                  <a:ext uri="{FF2B5EF4-FFF2-40B4-BE49-F238E27FC236}">
                    <a16:creationId xmlns:a16="http://schemas.microsoft.com/office/drawing/2014/main" id="{03DA9599-9ACE-16AD-1526-791300FA0B4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87497" y="5294226"/>
                <a:ext cx="1163208" cy="1795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27" name="Ink 4">
                <a:extLst>
                  <a:ext uri="{FF2B5EF4-FFF2-40B4-BE49-F238E27FC236}">
                    <a16:creationId xmlns:a16="http://schemas.microsoft.com/office/drawing/2014/main" id="{2F72F6B0-B8E9-DCFC-BEDC-42BC74953406}"/>
                  </a:ext>
                </a:extLst>
              </p14:cNvPr>
              <p14:cNvContentPartPr/>
              <p14:nvPr/>
            </p14:nvContentPartPr>
            <p14:xfrm>
              <a:off x="5564188" y="5537200"/>
              <a:ext cx="976312" cy="26988"/>
            </p14:xfrm>
          </p:contentPart>
        </mc:Choice>
        <mc:Fallback xmlns="">
          <p:pic>
            <p:nvPicPr>
              <p:cNvPr id="1027" name="Ink 4">
                <a:extLst>
                  <a:ext uri="{FF2B5EF4-FFF2-40B4-BE49-F238E27FC236}">
                    <a16:creationId xmlns:a16="http://schemas.microsoft.com/office/drawing/2014/main" id="{2F72F6B0-B8E9-DCFC-BEDC-42BC749534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48230" y="5475513"/>
                <a:ext cx="1007864" cy="1503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28" name="Ink 5">
                <a:extLst>
                  <a:ext uri="{FF2B5EF4-FFF2-40B4-BE49-F238E27FC236}">
                    <a16:creationId xmlns:a16="http://schemas.microsoft.com/office/drawing/2014/main" id="{040690C0-55AC-F9F9-8002-7CF021FABC3A}"/>
                  </a:ext>
                </a:extLst>
              </p14:cNvPr>
              <p14:cNvContentPartPr/>
              <p14:nvPr/>
            </p14:nvContentPartPr>
            <p14:xfrm>
              <a:off x="6464300" y="3557588"/>
              <a:ext cx="1062038" cy="17462"/>
            </p14:xfrm>
          </p:contentPart>
        </mc:Choice>
        <mc:Fallback xmlns="">
          <p:pic>
            <p:nvPicPr>
              <p:cNvPr id="1028" name="Ink 5">
                <a:extLst>
                  <a:ext uri="{FF2B5EF4-FFF2-40B4-BE49-F238E27FC236}">
                    <a16:creationId xmlns:a16="http://schemas.microsoft.com/office/drawing/2014/main" id="{040690C0-55AC-F9F9-8002-7CF021FABC3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448476" y="3517675"/>
                <a:ext cx="1093327" cy="972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29" name="Ink 6">
                <a:extLst>
                  <a:ext uri="{FF2B5EF4-FFF2-40B4-BE49-F238E27FC236}">
                    <a16:creationId xmlns:a16="http://schemas.microsoft.com/office/drawing/2014/main" id="{4E1D1F53-D2FA-7DF8-C55F-D97CC9A7054B}"/>
                  </a:ext>
                </a:extLst>
              </p14:cNvPr>
              <p14:cNvContentPartPr/>
              <p14:nvPr/>
            </p14:nvContentPartPr>
            <p14:xfrm>
              <a:off x="6772275" y="3035300"/>
              <a:ext cx="942975" cy="93663"/>
            </p14:xfrm>
          </p:contentPart>
        </mc:Choice>
        <mc:Fallback xmlns="">
          <p:pic>
            <p:nvPicPr>
              <p:cNvPr id="1029" name="Ink 6">
                <a:extLst>
                  <a:ext uri="{FF2B5EF4-FFF2-40B4-BE49-F238E27FC236}">
                    <a16:creationId xmlns:a16="http://schemas.microsoft.com/office/drawing/2014/main" id="{4E1D1F53-D2FA-7DF8-C55F-D97CC9A7054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56630" y="2980715"/>
                <a:ext cx="973910" cy="2028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30" name="Ink 7">
                <a:extLst>
                  <a:ext uri="{FF2B5EF4-FFF2-40B4-BE49-F238E27FC236}">
                    <a16:creationId xmlns:a16="http://schemas.microsoft.com/office/drawing/2014/main" id="{902540D1-89FB-FEAA-CAAD-6E98866A4E23}"/>
                  </a:ext>
                </a:extLst>
              </p14:cNvPr>
              <p14:cNvContentPartPr/>
              <p14:nvPr/>
            </p14:nvContentPartPr>
            <p14:xfrm>
              <a:off x="6797675" y="3128962"/>
              <a:ext cx="884238" cy="34925"/>
            </p14:xfrm>
          </p:contentPart>
        </mc:Choice>
        <mc:Fallback xmlns="">
          <p:pic>
            <p:nvPicPr>
              <p:cNvPr id="1030" name="Ink 7">
                <a:extLst>
                  <a:ext uri="{FF2B5EF4-FFF2-40B4-BE49-F238E27FC236}">
                    <a16:creationId xmlns:a16="http://schemas.microsoft.com/office/drawing/2014/main" id="{902540D1-89FB-FEAA-CAAD-6E98866A4E2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781821" y="3066873"/>
                <a:ext cx="915586" cy="1591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31" name="Ink 8">
                <a:extLst>
                  <a:ext uri="{FF2B5EF4-FFF2-40B4-BE49-F238E27FC236}">
                    <a16:creationId xmlns:a16="http://schemas.microsoft.com/office/drawing/2014/main" id="{4841498B-B269-3C4C-2284-5CBC9820DF79}"/>
                  </a:ext>
                </a:extLst>
              </p14:cNvPr>
              <p14:cNvContentPartPr/>
              <p14:nvPr/>
            </p14:nvContentPartPr>
            <p14:xfrm>
              <a:off x="6892925" y="2992438"/>
              <a:ext cx="847725" cy="33337"/>
            </p14:xfrm>
          </p:contentPart>
        </mc:Choice>
        <mc:Fallback xmlns="">
          <p:pic>
            <p:nvPicPr>
              <p:cNvPr id="1031" name="Ink 8">
                <a:extLst>
                  <a:ext uri="{FF2B5EF4-FFF2-40B4-BE49-F238E27FC236}">
                    <a16:creationId xmlns:a16="http://schemas.microsoft.com/office/drawing/2014/main" id="{4841498B-B269-3C4C-2284-5CBC9820DF7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877046" y="2937086"/>
                <a:ext cx="879122" cy="1440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32" name="Ink 9">
                <a:extLst>
                  <a:ext uri="{FF2B5EF4-FFF2-40B4-BE49-F238E27FC236}">
                    <a16:creationId xmlns:a16="http://schemas.microsoft.com/office/drawing/2014/main" id="{3D1C3B4A-5671-A2F3-4D3C-46BDE066D2BA}"/>
                  </a:ext>
                </a:extLst>
              </p14:cNvPr>
              <p14:cNvContentPartPr/>
              <p14:nvPr/>
            </p14:nvContentPartPr>
            <p14:xfrm>
              <a:off x="3386137" y="1808163"/>
              <a:ext cx="1235075" cy="87312"/>
            </p14:xfrm>
          </p:contentPart>
        </mc:Choice>
        <mc:Fallback xmlns="">
          <p:pic>
            <p:nvPicPr>
              <p:cNvPr id="1032" name="Ink 9">
                <a:extLst>
                  <a:ext uri="{FF2B5EF4-FFF2-40B4-BE49-F238E27FC236}">
                    <a16:creationId xmlns:a16="http://schemas.microsoft.com/office/drawing/2014/main" id="{3D1C3B4A-5671-A2F3-4D3C-46BDE066D2B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70381" y="1746695"/>
                <a:ext cx="1266229" cy="2102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33" name="Ink 10">
                <a:extLst>
                  <a:ext uri="{FF2B5EF4-FFF2-40B4-BE49-F238E27FC236}">
                    <a16:creationId xmlns:a16="http://schemas.microsoft.com/office/drawing/2014/main" id="{4CB407EA-BC88-0ACB-376D-C2C5254CEBB0}"/>
                  </a:ext>
                </a:extLst>
              </p14:cNvPr>
              <p14:cNvContentPartPr/>
              <p14:nvPr/>
            </p14:nvContentPartPr>
            <p14:xfrm>
              <a:off x="3429000" y="1835150"/>
              <a:ext cx="1020763" cy="17463"/>
            </p14:xfrm>
          </p:contentPart>
        </mc:Choice>
        <mc:Fallback xmlns="">
          <p:pic>
            <p:nvPicPr>
              <p:cNvPr id="1033" name="Ink 10">
                <a:extLst>
                  <a:ext uri="{FF2B5EF4-FFF2-40B4-BE49-F238E27FC236}">
                    <a16:creationId xmlns:a16="http://schemas.microsoft.com/office/drawing/2014/main" id="{4CB407EA-BC88-0ACB-376D-C2C5254CEBB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413124" y="1793616"/>
                <a:ext cx="1052154" cy="1005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34" name="Ink 11">
                <a:extLst>
                  <a:ext uri="{FF2B5EF4-FFF2-40B4-BE49-F238E27FC236}">
                    <a16:creationId xmlns:a16="http://schemas.microsoft.com/office/drawing/2014/main" id="{725B48E4-4E85-792C-8450-29638B140CE4}"/>
                  </a:ext>
                </a:extLst>
              </p14:cNvPr>
              <p14:cNvContentPartPr/>
              <p14:nvPr/>
            </p14:nvContentPartPr>
            <p14:xfrm>
              <a:off x="1535113" y="1963737"/>
              <a:ext cx="1893887" cy="25400"/>
            </p14:xfrm>
          </p:contentPart>
        </mc:Choice>
        <mc:Fallback xmlns="">
          <p:pic>
            <p:nvPicPr>
              <p:cNvPr id="1034" name="Ink 11">
                <a:extLst>
                  <a:ext uri="{FF2B5EF4-FFF2-40B4-BE49-F238E27FC236}">
                    <a16:creationId xmlns:a16="http://schemas.microsoft.com/office/drawing/2014/main" id="{725B48E4-4E85-792C-8450-29638B140CE4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519283" y="1908547"/>
                <a:ext cx="1925188" cy="1357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6">
            <a:extLst>
              <a:ext uri="{FF2B5EF4-FFF2-40B4-BE49-F238E27FC236}">
                <a16:creationId xmlns:a16="http://schemas.microsoft.com/office/drawing/2014/main" id="{79C12A04-148E-836D-BCC7-A632101A0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24591" r="43996" b="33742"/>
          <a:stretch>
            <a:fillRect/>
          </a:stretch>
        </p:blipFill>
        <p:spPr bwMode="auto">
          <a:xfrm>
            <a:off x="6045019" y="3212976"/>
            <a:ext cx="28575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FEF71D7-2DFF-79F0-B00B-2F8D66E15EAD}"/>
              </a:ext>
            </a:extLst>
          </p:cNvPr>
          <p:cNvSpPr/>
          <p:nvPr/>
        </p:nvSpPr>
        <p:spPr>
          <a:xfrm>
            <a:off x="638446" y="-25369"/>
            <a:ext cx="3857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51204" name="TextBox 3">
            <a:extLst>
              <a:ext uri="{FF2B5EF4-FFF2-40B4-BE49-F238E27FC236}">
                <a16:creationId xmlns:a16="http://schemas.microsoft.com/office/drawing/2014/main" id="{D1D1D843-2501-5507-47F7-B8E3B3638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3273"/>
            <a:ext cx="7721986" cy="674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2000" dirty="0">
                <a:latin typeface="Book Antiqua" panose="02040602050305030304" pitchFamily="18" charset="0"/>
              </a:rPr>
              <a:t>BLOOD VESSELS AND NERVES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-</a:t>
            </a:r>
            <a:r>
              <a:rPr lang="en-GB" altLang="en-US" sz="2000" b="1" dirty="0">
                <a:latin typeface="Book Antiqua" panose="02040602050305030304" pitchFamily="18" charset="0"/>
              </a:rPr>
              <a:t>Arteries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 </a:t>
            </a:r>
            <a:br>
              <a:rPr lang="sr-Latn-CS" altLang="en-US" sz="2000" b="1" dirty="0">
                <a:latin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</a:rPr>
              <a:t>  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rr.dorsales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a.linguales</a:t>
            </a:r>
            <a:r>
              <a:rPr lang="sr-Latn-CS" altLang="en-US" sz="2000" dirty="0">
                <a:latin typeface="Book Antiqua" panose="02040602050305030304" pitchFamily="18" charset="0"/>
              </a:rPr>
              <a:t>)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a.profunda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linguae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a.linguales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-</a:t>
            </a:r>
            <a:r>
              <a:rPr lang="sr-Latn-CS" altLang="en-US" sz="2000" b="1" dirty="0" err="1">
                <a:latin typeface="Book Antiqua" panose="02040602050305030304" pitchFamily="18" charset="0"/>
              </a:rPr>
              <a:t>Ve</a:t>
            </a:r>
            <a:r>
              <a:rPr lang="en-GB" altLang="en-US" sz="2000" b="1" dirty="0">
                <a:latin typeface="Book Antiqua" panose="02040602050305030304" pitchFamily="18" charset="0"/>
              </a:rPr>
              <a:t>ins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 </a:t>
            </a:r>
            <a:br>
              <a:rPr lang="sr-Latn-CS" altLang="en-US" sz="2000" b="1" dirty="0">
                <a:latin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</a:rPr>
              <a:t>     - </a:t>
            </a:r>
            <a:r>
              <a:rPr lang="en-GB" altLang="en-US" sz="2000" dirty="0">
                <a:latin typeface="Book Antiqua" panose="02040602050305030304" pitchFamily="18" charset="0"/>
              </a:rPr>
              <a:t>drains in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v.lingualis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-</a:t>
            </a:r>
            <a:r>
              <a:rPr lang="en-GB" altLang="en-US" sz="2000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 dirty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  </a:t>
            </a: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    a) </a:t>
            </a:r>
            <a:r>
              <a:rPr lang="en-GB" altLang="en-US" sz="2000" dirty="0">
                <a:latin typeface="Book Antiqua" panose="02040602050305030304" pitchFamily="18" charset="0"/>
              </a:rPr>
              <a:t>motor:</a:t>
            </a: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n.hypoglossus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     b) s</a:t>
            </a:r>
            <a:r>
              <a:rPr lang="en-GB" altLang="en-US" sz="2000" dirty="0" err="1">
                <a:latin typeface="Book Antiqua" panose="02040602050305030304" pitchFamily="18" charset="0"/>
              </a:rPr>
              <a:t>ensory</a:t>
            </a:r>
            <a:r>
              <a:rPr lang="en-GB" altLang="en-US" sz="2000" dirty="0">
                <a:latin typeface="Book Antiqua" panose="02040602050305030304" pitchFamily="18" charset="0"/>
              </a:rPr>
              <a:t> – general sensation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(touch, temperature, pain)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n.lingualis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rr.linguales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r>
              <a:rPr lang="en-GB" altLang="en-US" sz="2000" dirty="0">
                <a:latin typeface="Book Antiqua" panose="02040602050305030304" pitchFamily="18" charset="0"/>
              </a:rPr>
              <a:t> – anterior 2/3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n.glossopharyngeus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rr.linguales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r>
              <a:rPr lang="en-GB" altLang="en-US" sz="2000" dirty="0">
                <a:latin typeface="Book Antiqua" panose="02040602050305030304" pitchFamily="18" charset="0"/>
              </a:rPr>
              <a:t>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                          - posterior 1/3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n.vagus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n.laryngeus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superior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                          - middle of posterior 1/3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c) </a:t>
            </a:r>
            <a:r>
              <a:rPr lang="en-GB" altLang="en-US" sz="2000" dirty="0">
                <a:latin typeface="Book Antiqua" panose="02040602050305030304" pitchFamily="18" charset="0"/>
              </a:rPr>
              <a:t>sensory - taste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n.glossopharyngeus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valatae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and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foliatae</a:t>
            </a:r>
            <a:r>
              <a:rPr lang="sr-Latn-CS" altLang="en-US" sz="2000" dirty="0">
                <a:latin typeface="Book Antiqua" panose="02040602050305030304" pitchFamily="18" charset="0"/>
              </a:rPr>
              <a:t>) 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       -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n.facialis-n.intermedius</a:t>
            </a:r>
            <a:r>
              <a:rPr lang="sr-Latn-CS" altLang="en-US" sz="2000" dirty="0">
                <a:latin typeface="Book Antiqua" panose="02040602050305030304" pitchFamily="18" charset="0"/>
              </a:rPr>
              <a:t>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papillae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fungiformes</a:t>
            </a:r>
            <a:r>
              <a:rPr lang="sr-Latn-CS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51205" name="Picture 4">
            <a:extLst>
              <a:ext uri="{FF2B5EF4-FFF2-40B4-BE49-F238E27FC236}">
                <a16:creationId xmlns:a16="http://schemas.microsoft.com/office/drawing/2014/main" id="{A82C9A72-F9BC-D104-852E-9BE8B1F37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7324" r="37537" b="37993"/>
          <a:stretch>
            <a:fillRect/>
          </a:stretch>
        </p:blipFill>
        <p:spPr bwMode="auto">
          <a:xfrm>
            <a:off x="4924425" y="42997"/>
            <a:ext cx="40100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:a16="http://schemas.microsoft.com/office/drawing/2014/main" id="{5FC4C1E6-8A13-A656-48A8-982D7E107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700087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  <a:t>When mouth are cosed and teeth are clenched, </a:t>
            </a:r>
            <a:b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</a:br>
            <a: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  <a:t>the vestibule and the oral cavity proper </a:t>
            </a:r>
            <a:b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</a:br>
            <a:r>
              <a:rPr lang="en-GB" altLang="en-US" sz="2000">
                <a:solidFill>
                  <a:srgbClr val="0D0D0D"/>
                </a:solidFill>
                <a:latin typeface="Book Antiqua" panose="02040602050305030304" pitchFamily="18" charset="0"/>
              </a:rPr>
              <a:t>communicate through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sr-Latn-CS" altLang="en-US" sz="2000" b="1">
                <a:latin typeface="Book Antiqua" panose="02040602050305030304" pitchFamily="18" charset="0"/>
              </a:rPr>
              <a:t>1.</a:t>
            </a:r>
            <a:r>
              <a:rPr lang="en-GB" altLang="en-US" sz="2000" b="1">
                <a:latin typeface="Book Antiqua" panose="02040602050305030304" pitchFamily="18" charset="0"/>
              </a:rPr>
              <a:t> retromolar space (</a:t>
            </a:r>
            <a:r>
              <a:rPr lang="sr-Latn-CS" altLang="en-US" sz="2000" b="1">
                <a:latin typeface="Book Antiqua" panose="02040602050305030304" pitchFamily="18" charset="0"/>
              </a:rPr>
              <a:t>spatium retromolare</a:t>
            </a:r>
            <a:r>
              <a:rPr lang="en-GB" altLang="en-US" sz="2000" b="1">
                <a:latin typeface="Book Antiqua" panose="02040602050305030304" pitchFamily="18" charset="0"/>
              </a:rPr>
              <a:t>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- </a:t>
            </a:r>
            <a:r>
              <a:rPr lang="en-GB" altLang="en-US" sz="2000">
                <a:latin typeface="Book Antiqua" panose="02040602050305030304" pitchFamily="18" charset="0"/>
              </a:rPr>
              <a:t>located behind the 3</a:t>
            </a:r>
            <a:r>
              <a:rPr lang="en-GB" altLang="en-US" sz="2000" baseline="30000">
                <a:latin typeface="Book Antiqua" panose="02040602050305030304" pitchFamily="18" charset="0"/>
              </a:rPr>
              <a:t>rd</a:t>
            </a:r>
            <a:r>
              <a:rPr lang="en-GB" altLang="en-US" sz="2000">
                <a:latin typeface="Book Antiqua" panose="02040602050305030304" pitchFamily="18" charset="0"/>
              </a:rPr>
              <a:t> molar</a:t>
            </a:r>
            <a:r>
              <a:rPr lang="sr-Latn-CS" altLang="en-US" sz="2000">
                <a:latin typeface="Book Antiqua" panose="02040602050305030304" pitchFamily="18" charset="0"/>
              </a:rPr>
              <a:t>,</a:t>
            </a:r>
            <a:r>
              <a:rPr lang="en-GB" altLang="en-US" sz="2000">
                <a:latin typeface="Book Antiqua" panose="02040602050305030304" pitchFamily="18" charset="0"/>
              </a:rPr>
              <a:t> and in front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anterior border of ramus of mandible.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- </a:t>
            </a:r>
            <a:r>
              <a:rPr lang="en-GB" altLang="en-US" sz="2000">
                <a:latin typeface="Book Antiqua" panose="02040602050305030304" pitchFamily="18" charset="0"/>
              </a:rPr>
              <a:t>on osterior wall of retromolar space there is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>
                <a:latin typeface="Book Antiqua" panose="02040602050305030304" pitchFamily="18" charset="0"/>
              </a:rPr>
              <a:t>plica pterygomandibularis</a:t>
            </a:r>
            <a:r>
              <a:rPr lang="sr-Latn-CS" altLang="en-US" sz="2000">
                <a:latin typeface="Book Antiqua" panose="02040602050305030304" pitchFamily="18" charset="0"/>
              </a:rPr>
              <a:t> </a:t>
            </a:r>
            <a:r>
              <a:rPr lang="en-GB" altLang="en-US" sz="2000">
                <a:latin typeface="Book Antiqua" panose="02040602050305030304" pitchFamily="18" charset="0"/>
              </a:rPr>
              <a:t>which is mucosa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over the raphe pterygomandibularis (one of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the ligament of temporomandibular joint)</a:t>
            </a:r>
            <a:r>
              <a:rPr lang="sr-Latn-CS" altLang="en-US" sz="2000">
                <a:latin typeface="Book Antiqua" panose="02040602050305030304" pitchFamily="18" charset="0"/>
              </a:rPr>
              <a:t>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 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2. </a:t>
            </a:r>
            <a:r>
              <a:rPr lang="en-GB" altLang="en-US" sz="2000" b="1">
                <a:latin typeface="Book Antiqua" panose="02040602050305030304" pitchFamily="18" charset="0"/>
              </a:rPr>
              <a:t>gaps between teeth - diastemae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    </a:t>
            </a:r>
            <a:r>
              <a:rPr lang="en-GB" altLang="en-US" sz="2000">
                <a:latin typeface="Book Antiqua" panose="02040602050305030304" pitchFamily="18" charset="0"/>
              </a:rPr>
              <a:t> </a:t>
            </a:r>
            <a:r>
              <a:rPr lang="sr-Latn-CS" altLang="en-US" sz="2000">
                <a:latin typeface="Book Antiqua" panose="02040602050305030304" pitchFamily="18" charset="0"/>
              </a:rPr>
              <a:t>- </a:t>
            </a:r>
            <a:r>
              <a:rPr lang="en-GB" altLang="en-US" sz="2000">
                <a:latin typeface="Book Antiqua" panose="02040602050305030304" pitchFamily="18" charset="0"/>
              </a:rPr>
              <a:t>normally filled by extensions of gum named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</a:t>
            </a:r>
            <a:r>
              <a:rPr lang="sr-Latn-CS" altLang="en-US" sz="2000">
                <a:latin typeface="Book Antiqua" panose="02040602050305030304" pitchFamily="18" charset="0"/>
              </a:rPr>
              <a:t> papillae interdentales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12291" name="Picture 2">
            <a:extLst>
              <a:ext uri="{FF2B5EF4-FFF2-40B4-BE49-F238E27FC236}">
                <a16:creationId xmlns:a16="http://schemas.microsoft.com/office/drawing/2014/main" id="{E4116822-456F-0128-0CB4-249B97AB2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8" t="22186" r="42365" b="36797"/>
          <a:stretch>
            <a:fillRect/>
          </a:stretch>
        </p:blipFill>
        <p:spPr bwMode="auto">
          <a:xfrm>
            <a:off x="6429375" y="4143375"/>
            <a:ext cx="2411413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>
            <a:extLst>
              <a:ext uri="{FF2B5EF4-FFF2-40B4-BE49-F238E27FC236}">
                <a16:creationId xmlns:a16="http://schemas.microsoft.com/office/drawing/2014/main" id="{BD8F0884-0760-3CED-BB1D-56F5E2797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2" t="15253" r="40855" b="22247"/>
          <a:stretch>
            <a:fillRect/>
          </a:stretch>
        </p:blipFill>
        <p:spPr bwMode="auto">
          <a:xfrm>
            <a:off x="6215063" y="357188"/>
            <a:ext cx="254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>
            <a:extLst>
              <a:ext uri="{FF2B5EF4-FFF2-40B4-BE49-F238E27FC236}">
                <a16:creationId xmlns:a16="http://schemas.microsoft.com/office/drawing/2014/main" id="{9F9651CA-18C9-E990-2603-E5E94C5B3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58978"/>
          <a:stretch>
            <a:fillRect/>
          </a:stretch>
        </p:blipFill>
        <p:spPr bwMode="auto">
          <a:xfrm>
            <a:off x="1071563" y="4500563"/>
            <a:ext cx="4508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44E174E-F220-4ABD-F95A-2952DE7D8497}"/>
              </a:ext>
            </a:extLst>
          </p:cNvPr>
          <p:cNvSpPr/>
          <p:nvPr/>
        </p:nvSpPr>
        <p:spPr>
          <a:xfrm>
            <a:off x="2699792" y="0"/>
            <a:ext cx="50815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Tongue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Lingua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52227" name="TextBox 3">
            <a:extLst>
              <a:ext uri="{FF2B5EF4-FFF2-40B4-BE49-F238E27FC236}">
                <a16:creationId xmlns:a16="http://schemas.microsoft.com/office/drawing/2014/main" id="{4C1A32EE-2DA7-FCAE-69E7-14E60C1E7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571500"/>
            <a:ext cx="8866530" cy="664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 dirty="0">
                <a:latin typeface="Book Antiqua" panose="02040602050305030304" pitchFamily="18" charset="0"/>
              </a:rPr>
              <a:t>LYMPHATIC DRAINAGE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b="1" dirty="0">
                <a:latin typeface="Book Antiqua" panose="02040602050305030304" pitchFamily="18" charset="0"/>
              </a:rPr>
              <a:t>-</a:t>
            </a:r>
            <a:r>
              <a:rPr lang="en-GB" altLang="en-US" sz="2000" b="1" dirty="0">
                <a:latin typeface="Book Antiqua" panose="02040602050305030304" pitchFamily="18" charset="0"/>
              </a:rPr>
              <a:t>Lymphatic vessels drain into:</a:t>
            </a:r>
            <a:br>
              <a:rPr lang="sr-Latn-CS" altLang="en-US" sz="2000" b="1" dirty="0">
                <a:latin typeface="Book Antiqua" panose="02040602050305030304" pitchFamily="18" charset="0"/>
              </a:rPr>
            </a:br>
            <a:r>
              <a:rPr lang="sr-Latn-CS" altLang="en-US" sz="2000" b="1" dirty="0">
                <a:latin typeface="Book Antiqua" panose="02040602050305030304" pitchFamily="18" charset="0"/>
              </a:rPr>
              <a:t>   </a:t>
            </a: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from root of tongue: bilaterally - superior deep lymph nodes of the neck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(from inner part contralaterally, from outer part to the same sided nodes)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- </a:t>
            </a:r>
            <a:r>
              <a:rPr lang="en-GB" altLang="en-US" sz="2000" dirty="0">
                <a:latin typeface="Book Antiqua" panose="02040602050305030304" pitchFamily="18" charset="0"/>
              </a:rPr>
              <a:t>from medial part of body of tongue: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bilaterally - inferior deep lymph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of the neck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sz="2000" dirty="0">
                <a:latin typeface="Book Antiqua" panose="02040602050305030304" pitchFamily="18" charset="0"/>
              </a:rPr>
              <a:t>   - </a:t>
            </a:r>
            <a:r>
              <a:rPr lang="en-GB" altLang="en-US" sz="2000" dirty="0">
                <a:latin typeface="Book Antiqua" panose="02040602050305030304" pitchFamily="18" charset="0"/>
              </a:rPr>
              <a:t>from right and left lateral parts of body of tongue: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submandibular</a:t>
            </a:r>
            <a:r>
              <a:rPr lang="en-GB" altLang="en-US" sz="2000" dirty="0">
                <a:latin typeface="Book Antiqua" panose="02040602050305030304" pitchFamily="18" charset="0"/>
              </a:rPr>
              <a:t> lymph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nodes of the same side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   - </a:t>
            </a:r>
            <a:r>
              <a:rPr lang="en-GB" altLang="en-US" sz="2000" dirty="0">
                <a:latin typeface="Book Antiqua" panose="02040602050305030304" pitchFamily="18" charset="0"/>
              </a:rPr>
              <a:t>from apex and f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renulum</a:t>
            </a:r>
            <a:r>
              <a:rPr lang="en-GB" altLang="en-US" sz="2000" dirty="0">
                <a:latin typeface="Book Antiqua" panose="02040602050305030304" pitchFamily="18" charset="0"/>
              </a:rPr>
              <a:t> of tongue: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submental</a:t>
            </a:r>
            <a:r>
              <a:rPr lang="en-GB" altLang="en-US" sz="2000" dirty="0">
                <a:latin typeface="Book Antiqua" panose="02040602050305030304" pitchFamily="18" charset="0"/>
              </a:rPr>
              <a:t> lymph nodes;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from the  middle part of apex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lymph drains bilaterally</a:t>
            </a:r>
          </a:p>
          <a:p>
            <a:pPr eaLnBrk="1" hangingPunct="1"/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2000" dirty="0">
                <a:latin typeface="Book Antiqua" panose="02040602050305030304" pitchFamily="18" charset="0"/>
              </a:rPr>
              <a:t>* </a:t>
            </a:r>
            <a:r>
              <a:rPr lang="en-GB" sz="2000" dirty="0">
                <a:latin typeface="Book Antiqua" panose="02040602050305030304" pitchFamily="18" charset="0"/>
              </a:rPr>
              <a:t>All lymph from the tongue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ultimately drains to the deep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cervical nodes and passes via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the jugular venous trunks into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the venous system at the right 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GB" sz="2000" dirty="0">
                <a:latin typeface="Book Antiqua" panose="02040602050305030304" pitchFamily="18" charset="0"/>
              </a:rPr>
              <a:t>and left venous angles. 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52228" name="Picture 7">
            <a:extLst>
              <a:ext uri="{FF2B5EF4-FFF2-40B4-BE49-F238E27FC236}">
                <a16:creationId xmlns:a16="http://schemas.microsoft.com/office/drawing/2014/main" id="{504B82C2-F961-0E2C-E5C9-5BC52F640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7" t="21558" r="27173" b="34219"/>
          <a:stretch>
            <a:fillRect/>
          </a:stretch>
        </p:blipFill>
        <p:spPr bwMode="auto">
          <a:xfrm>
            <a:off x="4062413" y="3645024"/>
            <a:ext cx="5081587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A52DEC-8DE1-A435-579E-A11D6E01E7DA}"/>
              </a:ext>
            </a:extLst>
          </p:cNvPr>
          <p:cNvSpPr/>
          <p:nvPr/>
        </p:nvSpPr>
        <p:spPr>
          <a:xfrm>
            <a:off x="285720" y="214288"/>
            <a:ext cx="8604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Sublingual region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Regio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</a:t>
            </a:r>
            <a:r>
              <a:rPr lang="sr-Latn-CS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sublingualis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2BB5AC32-8A7B-31AC-53A2-4392501C2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" y="876143"/>
            <a:ext cx="9164155" cy="566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sz="2000" dirty="0">
                <a:latin typeface="Book Antiqua" panose="02040602050305030304" pitchFamily="18" charset="0"/>
              </a:rPr>
              <a:t>* </a:t>
            </a:r>
            <a:r>
              <a:rPr lang="en-GB" altLang="en-US" sz="2000" dirty="0" err="1">
                <a:latin typeface="Book Antiqua" panose="02040602050305030304" pitchFamily="18" charset="0"/>
              </a:rPr>
              <a:t>Subligual</a:t>
            </a:r>
            <a:r>
              <a:rPr lang="en-GB" altLang="en-US" sz="2000" dirty="0">
                <a:latin typeface="Book Antiqua" panose="02040602050305030304" pitchFamily="18" charset="0"/>
              </a:rPr>
              <a:t> region (mouth floor) is located below the tongue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dirty="0">
                <a:latin typeface="Book Antiqua" panose="02040602050305030304" pitchFamily="18" charset="0"/>
              </a:rPr>
              <a:t>covered superiorly by the thin and moveable mucosa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- extends inferiorly to mylohyoid muscle</a:t>
            </a:r>
            <a:r>
              <a:rPr lang="sr-Latn-CS" altLang="en-US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sr-Latn-CS" altLang="en-US" b="1" dirty="0" err="1">
                <a:latin typeface="Book Antiqua" panose="02040602050305030304" pitchFamily="18" charset="0"/>
              </a:rPr>
              <a:t>frenulum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linguae</a:t>
            </a:r>
            <a:r>
              <a:rPr lang="en-GB" altLang="en-US" b="1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is attached along the midline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</a:t>
            </a:r>
            <a:r>
              <a:rPr lang="en-GB" altLang="en-US" dirty="0">
                <a:latin typeface="Book Antiqua" panose="02040602050305030304" pitchFamily="18" charset="0"/>
              </a:rPr>
              <a:t>(connects mucosa of sublingual region with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inferior surface of the tongue)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dirty="0">
                <a:latin typeface="Book Antiqua" panose="02040602050305030304" pitchFamily="18" charset="0"/>
              </a:rPr>
              <a:t>A </a:t>
            </a:r>
            <a:r>
              <a:rPr lang="en-GB" b="1" dirty="0">
                <a:latin typeface="Book Antiqua" panose="02040602050305030304" pitchFamily="18" charset="0"/>
              </a:rPr>
              <a:t>sublingual caruncle (</a:t>
            </a:r>
            <a:r>
              <a:rPr lang="en-GB" b="1" dirty="0" err="1">
                <a:latin typeface="Book Antiqua" panose="02040602050305030304" pitchFamily="18" charset="0"/>
              </a:rPr>
              <a:t>caruncula</a:t>
            </a:r>
            <a:r>
              <a:rPr lang="en-GB" b="1" dirty="0">
                <a:latin typeface="Book Antiqua" panose="02040602050305030304" pitchFamily="18" charset="0"/>
              </a:rPr>
              <a:t> </a:t>
            </a:r>
            <a:r>
              <a:rPr lang="en-GB" b="1" dirty="0" err="1">
                <a:latin typeface="Book Antiqua" panose="02040602050305030304" pitchFamily="18" charset="0"/>
              </a:rPr>
              <a:t>sublingualis</a:t>
            </a:r>
            <a:r>
              <a:rPr lang="en-GB" b="1" dirty="0">
                <a:latin typeface="Book Antiqua" panose="02040602050305030304" pitchFamily="18" charset="0"/>
              </a:rPr>
              <a:t>) </a:t>
            </a:r>
            <a:br>
              <a:rPr lang="en-GB" b="1" dirty="0">
                <a:latin typeface="Book Antiqua" panose="02040602050305030304" pitchFamily="18" charset="0"/>
              </a:rPr>
            </a:br>
            <a:r>
              <a:rPr lang="en-GB" b="1" dirty="0">
                <a:latin typeface="Book Antiqua" panose="02040602050305030304" pitchFamily="18" charset="0"/>
              </a:rPr>
              <a:t>  </a:t>
            </a:r>
            <a:r>
              <a:rPr lang="en-GB" dirty="0">
                <a:latin typeface="Book Antiqua" panose="02040602050305030304" pitchFamily="18" charset="0"/>
              </a:rPr>
              <a:t>is present on each side of the base of the frenulum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of the tongue that includes the opening of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submandibular duct from the submandibular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salivary gland and greater sublingual duct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of sublingual salivary gland for continuous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salivary secretion</a:t>
            </a:r>
            <a:r>
              <a:rPr lang="sr-Latn-CS" altLang="en-US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en-US" b="1" dirty="0">
                <a:latin typeface="Book Antiqua" panose="02040602050305030304" pitchFamily="18" charset="0"/>
              </a:rPr>
              <a:t>- </a:t>
            </a:r>
            <a:r>
              <a:rPr lang="sr-Latn-CS" altLang="en-US" b="1" dirty="0" err="1">
                <a:latin typeface="Book Antiqua" panose="02040602050305030304" pitchFamily="18" charset="0"/>
              </a:rPr>
              <a:t>Plica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as a </a:t>
            </a:r>
            <a:r>
              <a:rPr lang="en-GB" altLang="en-US" b="1" dirty="0">
                <a:latin typeface="Book Antiqua" panose="02040602050305030304" pitchFamily="18" charset="0"/>
              </a:rPr>
              <a:t>fold</a:t>
            </a:r>
            <a:r>
              <a:rPr lang="en-GB" altLang="en-US" dirty="0">
                <a:latin typeface="Book Antiqua" panose="02040602050305030304" pitchFamily="18" charset="0"/>
              </a:rPr>
              <a:t> made of mucosa covering sublingual gland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(</a:t>
            </a:r>
            <a:r>
              <a:rPr lang="sr-Latn-CS" altLang="en-US" dirty="0" err="1">
                <a:latin typeface="Book Antiqua" panose="02040602050305030304" pitchFamily="18" charset="0"/>
              </a:rPr>
              <a:t>glandul</a:t>
            </a:r>
            <a:r>
              <a:rPr lang="en-GB" altLang="en-US" dirty="0">
                <a:latin typeface="Book Antiqua" panose="02040602050305030304" pitchFamily="18" charset="0"/>
              </a:rPr>
              <a:t>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r>
              <a:rPr lang="en-GB" altLang="en-US" dirty="0">
                <a:latin typeface="Book Antiqua" panose="02040602050305030304" pitchFamily="18" charset="0"/>
              </a:rPr>
              <a:t> - located inside of sublingual region) extends laterally and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backward in relation to sublingual caruncle.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r>
              <a:rPr lang="en-GB" altLang="en-US" dirty="0">
                <a:latin typeface="Book Antiqua" panose="02040602050305030304" pitchFamily="18" charset="0"/>
              </a:rPr>
              <a:t>Along the plica </a:t>
            </a:r>
            <a:r>
              <a:rPr lang="en-GB" altLang="en-US" dirty="0" err="1">
                <a:latin typeface="Book Antiqua" panose="02040602050305030304" pitchFamily="18" charset="0"/>
              </a:rPr>
              <a:t>sublingualis</a:t>
            </a:r>
            <a:r>
              <a:rPr lang="en-GB" altLang="en-US" dirty="0">
                <a:latin typeface="Book Antiqua" panose="02040602050305030304" pitchFamily="18" charset="0"/>
              </a:rPr>
              <a:t> there are small orifices for opening of the lesser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sublingual salivary ducts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dirty="0" err="1">
                <a:latin typeface="Book Antiqua" panose="02040602050305030304" pitchFamily="18" charset="0"/>
              </a:rPr>
              <a:t>ductu</a:t>
            </a:r>
            <a:r>
              <a:rPr lang="en-GB" altLang="en-US" dirty="0">
                <a:latin typeface="Book Antiqua" panose="02040602050305030304" pitchFamily="18" charset="0"/>
              </a:rPr>
              <a:t>li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minores</a:t>
            </a:r>
            <a:r>
              <a:rPr lang="en-GB" altLang="en-US" dirty="0">
                <a:latin typeface="Book Antiqua" panose="02040602050305030304" pitchFamily="18" charset="0"/>
              </a:rPr>
              <a:t>) of sublingual salivary gland</a:t>
            </a:r>
            <a:r>
              <a:rPr lang="sr-Latn-CS" altLang="en-US" dirty="0"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53252" name="Picture 3">
            <a:extLst>
              <a:ext uri="{FF2B5EF4-FFF2-40B4-BE49-F238E27FC236}">
                <a16:creationId xmlns:a16="http://schemas.microsoft.com/office/drawing/2014/main" id="{DFF7BCE3-2A05-FEF5-9CDD-749AD55D0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6" t="18587" r="41290" b="41570"/>
          <a:stretch>
            <a:fillRect/>
          </a:stretch>
        </p:blipFill>
        <p:spPr bwMode="auto">
          <a:xfrm>
            <a:off x="5889625" y="1192864"/>
            <a:ext cx="30003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4">
            <a:extLst>
              <a:ext uri="{FF2B5EF4-FFF2-40B4-BE49-F238E27FC236}">
                <a16:creationId xmlns:a16="http://schemas.microsoft.com/office/drawing/2014/main" id="{9A04BBCB-29C1-F600-60EA-E838C758F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7" t="47206" r="27519" b="27348"/>
          <a:stretch>
            <a:fillRect/>
          </a:stretch>
        </p:blipFill>
        <p:spPr bwMode="auto">
          <a:xfrm>
            <a:off x="5282842" y="3621739"/>
            <a:ext cx="388937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>
            <a:extLst>
              <a:ext uri="{FF2B5EF4-FFF2-40B4-BE49-F238E27FC236}">
                <a16:creationId xmlns:a16="http://schemas.microsoft.com/office/drawing/2014/main" id="{9BC2D7BC-555F-8FF0-0185-1450199A0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19505" r="22340" b="27994"/>
          <a:stretch>
            <a:fillRect/>
          </a:stretch>
        </p:blipFill>
        <p:spPr bwMode="auto">
          <a:xfrm>
            <a:off x="5364939" y="3870323"/>
            <a:ext cx="3764774" cy="264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5">
            <a:extLst>
              <a:ext uri="{FF2B5EF4-FFF2-40B4-BE49-F238E27FC236}">
                <a16:creationId xmlns:a16="http://schemas.microsoft.com/office/drawing/2014/main" id="{B1924FE7-605B-B292-20B5-13AE5D20B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6" y="699108"/>
            <a:ext cx="5853857" cy="587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</a:rPr>
              <a:t>Lesser salivary glands: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1) labial (gl. </a:t>
            </a:r>
            <a:r>
              <a:rPr lang="en-US" altLang="en-US" sz="2000" dirty="0" err="1">
                <a:latin typeface="Book Antiqua" panose="02040602050305030304" pitchFamily="18" charset="0"/>
              </a:rPr>
              <a:t>labiales</a:t>
            </a:r>
            <a:r>
              <a:rPr lang="en-US" altLang="en-US" sz="2000" dirty="0">
                <a:latin typeface="Book Antiqua" panose="02040602050305030304" pitchFamily="18" charset="0"/>
              </a:rPr>
              <a:t>)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2) </a:t>
            </a:r>
            <a:r>
              <a:rPr lang="en-GB" altLang="en-US" sz="2000" dirty="0">
                <a:latin typeface="Book Antiqua" panose="02040602050305030304" pitchFamily="18" charset="0"/>
              </a:rPr>
              <a:t>buccal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gl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sr-Latn-CS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>
                <a:latin typeface="Book Antiqua" panose="02040602050305030304" pitchFamily="18" charset="0"/>
              </a:rPr>
              <a:t>b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uccales</a:t>
            </a:r>
            <a:r>
              <a:rPr lang="en-GB" altLang="en-US" sz="2000" dirty="0">
                <a:latin typeface="Book Antiqua" panose="02040602050305030304" pitchFamily="18" charset="0"/>
              </a:rPr>
              <a:t>) and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molar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gl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sr-Latn-CS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>
                <a:latin typeface="Book Antiqua" panose="02040602050305030304" pitchFamily="18" charset="0"/>
              </a:rPr>
              <a:t>m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olares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3</a:t>
            </a:r>
            <a:r>
              <a:rPr lang="sr-Latn-C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palatine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gl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sr-Latn-CS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>
                <a:latin typeface="Book Antiqua" panose="02040602050305030304" pitchFamily="18" charset="0"/>
              </a:rPr>
              <a:t>p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alatinae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4</a:t>
            </a:r>
            <a:r>
              <a:rPr lang="sr-Latn-C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lingual (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gl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sr-Latn-CS" altLang="en-US" sz="2000" dirty="0">
                <a:latin typeface="Book Antiqua" panose="02040602050305030304" pitchFamily="18" charset="0"/>
              </a:rPr>
              <a:t>. </a:t>
            </a:r>
            <a:r>
              <a:rPr lang="en-GB" altLang="en-US" sz="2000" dirty="0">
                <a:latin typeface="Book Antiqua" panose="02040602050305030304" pitchFamily="18" charset="0"/>
              </a:rPr>
              <a:t>l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inguales</a:t>
            </a:r>
            <a:r>
              <a:rPr lang="en-GB" altLang="en-US" sz="2000" dirty="0">
                <a:latin typeface="Book Antiqua" panose="02040602050305030304" pitchFamily="18" charset="0"/>
              </a:rPr>
              <a:t>) and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the greatest of lingual near the apex 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anterior lingual (</a:t>
            </a:r>
            <a:r>
              <a:rPr lang="sr-Latn-CS" altLang="en-US" sz="2000" dirty="0">
                <a:latin typeface="Book Antiqua" panose="02040602050305030304" pitchFamily="18" charset="0"/>
              </a:rPr>
              <a:t>gl.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lingualis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 err="1">
                <a:latin typeface="Book Antiqua" panose="02040602050305030304" pitchFamily="18" charset="0"/>
              </a:rPr>
              <a:t>anterior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en-US" altLang="en-US" sz="20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</a:rPr>
              <a:t>Greater salivary glands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Book Antiqua" panose="02040602050305030304" pitchFamily="18" charset="0"/>
              </a:rPr>
              <a:t>1) gl. </a:t>
            </a:r>
            <a:r>
              <a:rPr lang="en-US" altLang="en-US" sz="2000" dirty="0" err="1">
                <a:latin typeface="Book Antiqua" panose="02040602050305030304" pitchFamily="18" charset="0"/>
              </a:rPr>
              <a:t>sublingualis</a:t>
            </a:r>
            <a:r>
              <a:rPr lang="en-US" altLang="en-US" sz="2000" dirty="0">
                <a:latin typeface="Book Antiqua" panose="02040602050305030304" pitchFamily="18" charset="0"/>
              </a:rPr>
              <a:t> (sublingual)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paired; located at the mouth floor ; covered by mucosa</a:t>
            </a:r>
            <a:br>
              <a:rPr lang="en-US" altLang="en-US" sz="20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2) gl. </a:t>
            </a:r>
            <a:r>
              <a:rPr lang="en-US" altLang="en-US" sz="2000" dirty="0" err="1">
                <a:latin typeface="Book Antiqua" panose="02040602050305030304" pitchFamily="18" charset="0"/>
              </a:rPr>
              <a:t>submandibularis</a:t>
            </a:r>
            <a:r>
              <a:rPr lang="en-US" altLang="en-US" sz="2000" dirty="0">
                <a:latin typeface="Book Antiqua" panose="02040602050305030304" pitchFamily="18" charset="0"/>
              </a:rPr>
              <a:t> (submandibular)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- paired; located at the inner surface of mandibular angle</a:t>
            </a:r>
            <a:br>
              <a:rPr lang="en-US" altLang="en-US" sz="1600" dirty="0">
                <a:latin typeface="Book Antiqua" panose="02040602050305030304" pitchFamily="18" charset="0"/>
              </a:rPr>
            </a:br>
            <a:r>
              <a:rPr lang="en-US" altLang="en-US" sz="2000" dirty="0">
                <a:latin typeface="Book Antiqua" panose="02040602050305030304" pitchFamily="18" charset="0"/>
              </a:rPr>
              <a:t>3) gl. </a:t>
            </a:r>
            <a:r>
              <a:rPr lang="en-US" altLang="en-US" sz="2000" dirty="0" err="1">
                <a:latin typeface="Book Antiqua" panose="02040602050305030304" pitchFamily="18" charset="0"/>
              </a:rPr>
              <a:t>parotis</a:t>
            </a:r>
            <a:r>
              <a:rPr lang="en-US" altLang="en-US" sz="2000" dirty="0">
                <a:latin typeface="Book Antiqua" panose="02040602050305030304" pitchFamily="18" charset="0"/>
              </a:rPr>
              <a:t> (parotid)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- paired; located below the external auditory meatus,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between mandibula and </a:t>
            </a:r>
            <a:r>
              <a:rPr lang="en-GB" altLang="en-US" sz="1600" dirty="0" err="1">
                <a:latin typeface="Book Antiqua" panose="02040602050305030304" pitchFamily="18" charset="0"/>
              </a:rPr>
              <a:t>m.sternocleidomastoideus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* </a:t>
            </a:r>
            <a:r>
              <a:rPr lang="en-GB" altLang="en-US" sz="1800" b="1" dirty="0">
                <a:solidFill>
                  <a:srgbClr val="FF0000"/>
                </a:solidFill>
                <a:latin typeface="Book Antiqua" panose="02040602050305030304" pitchFamily="18" charset="0"/>
              </a:rPr>
              <a:t>Secretory</a:t>
            </a:r>
            <a:r>
              <a:rPr lang="en-GB" altLang="en-US" sz="1800" dirty="0">
                <a:latin typeface="Book Antiqua" panose="02040602050305030304" pitchFamily="18" charset="0"/>
              </a:rPr>
              <a:t> innervated by VII cranial nerve (sublingual, submandibular) and IX cranial nerve (parotid)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12292" name="Picture 2">
            <a:extLst>
              <a:ext uri="{FF2B5EF4-FFF2-40B4-BE49-F238E27FC236}">
                <a16:creationId xmlns:a16="http://schemas.microsoft.com/office/drawing/2014/main" id="{02C4DDCC-239F-5AE8-E761-CD0F8464A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7494" r="38577" b="40788"/>
          <a:stretch>
            <a:fillRect/>
          </a:stretch>
        </p:blipFill>
        <p:spPr bwMode="auto">
          <a:xfrm>
            <a:off x="5364939" y="980728"/>
            <a:ext cx="36750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>
            <a:extLst>
              <a:ext uri="{FF2B5EF4-FFF2-40B4-BE49-F238E27FC236}">
                <a16:creationId xmlns:a16="http://schemas.microsoft.com/office/drawing/2014/main" id="{8518B5F7-5759-C1F6-D94E-D01264E37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2" t="43279" r="60951" b="25471"/>
          <a:stretch>
            <a:fillRect/>
          </a:stretch>
        </p:blipFill>
        <p:spPr bwMode="auto">
          <a:xfrm>
            <a:off x="3566318" y="764704"/>
            <a:ext cx="1652587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2">
            <a:extLst>
              <a:ext uri="{FF2B5EF4-FFF2-40B4-BE49-F238E27FC236}">
                <a16:creationId xmlns:a16="http://schemas.microsoft.com/office/drawing/2014/main" id="{3348B324-C90E-28EC-C7AA-25B1234CBDD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12775" y="-25400"/>
            <a:ext cx="7559675" cy="64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8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Salivary glands </a:t>
            </a:r>
            <a:r>
              <a:rPr lang="sr-Cyrl-RS" altLang="en-US" b="1">
                <a:solidFill>
                  <a:srgbClr val="008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b="1">
                <a:solidFill>
                  <a:srgbClr val="008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Glandulae oris)</a:t>
            </a:r>
            <a:endParaRPr lang="sr-Cyrl-RS" altLang="en-US" b="1">
              <a:solidFill>
                <a:srgbClr val="008000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0C637F-2F5F-0529-FDF8-6C070C32E9A6}"/>
              </a:ext>
            </a:extLst>
          </p:cNvPr>
          <p:cNvSpPr/>
          <p:nvPr/>
        </p:nvSpPr>
        <p:spPr>
          <a:xfrm>
            <a:off x="228571" y="158916"/>
            <a:ext cx="842968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sublingualis</a:t>
            </a:r>
          </a:p>
        </p:txBody>
      </p:sp>
      <p:sp>
        <p:nvSpPr>
          <p:cNvPr id="55299" name="Rectangle 5">
            <a:extLst>
              <a:ext uri="{FF2B5EF4-FFF2-40B4-BE49-F238E27FC236}">
                <a16:creationId xmlns:a16="http://schemas.microsoft.com/office/drawing/2014/main" id="{5A2D7353-C360-CEFF-E1F3-B82A29ECD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36" y="676080"/>
            <a:ext cx="8660989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Located in sublingual loge bordered by: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superiorly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en-GB" altLang="en-US" dirty="0">
                <a:latin typeface="Book Antiqua" panose="02040602050305030304" pitchFamily="18" charset="0"/>
              </a:rPr>
              <a:t>mucosa forming fold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plica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inferiorly</a:t>
            </a:r>
            <a:r>
              <a:rPr lang="sr-Latn-CS" altLang="en-US" dirty="0">
                <a:latin typeface="Book Antiqua" panose="02040602050305030304" pitchFamily="18" charset="0"/>
              </a:rPr>
              <a:t>: m. </a:t>
            </a:r>
            <a:r>
              <a:rPr lang="sr-Latn-CS" altLang="en-US" dirty="0" err="1">
                <a:latin typeface="Book Antiqua" panose="02040602050305030304" pitchFamily="18" charset="0"/>
              </a:rPr>
              <a:t>mylohyoideus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laterally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sr-Latn-CS" altLang="en-US" dirty="0" err="1">
                <a:latin typeface="Book Antiqua" panose="02040602050305030304" pitchFamily="18" charset="0"/>
              </a:rPr>
              <a:t>fovea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mandibl</a:t>
            </a:r>
            <a:r>
              <a:rPr lang="en-GB" altLang="en-US" dirty="0">
                <a:latin typeface="Book Antiqua" panose="02040602050305030304" pitchFamily="18" charset="0"/>
              </a:rPr>
              <a:t>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medially</a:t>
            </a:r>
            <a:r>
              <a:rPr lang="sr-Latn-CS" altLang="en-US" dirty="0">
                <a:latin typeface="Book Antiqua" panose="02040602050305030304" pitchFamily="18" charset="0"/>
              </a:rPr>
              <a:t>: m. </a:t>
            </a:r>
            <a:r>
              <a:rPr lang="sr-Latn-CS" altLang="en-US" dirty="0" err="1">
                <a:latin typeface="Book Antiqua" panose="02040602050305030304" pitchFamily="18" charset="0"/>
              </a:rPr>
              <a:t>genioglossus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Medial surface is in relation with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n. </a:t>
            </a:r>
            <a:r>
              <a:rPr lang="sr-Latn-CS" altLang="en-US" dirty="0" err="1">
                <a:latin typeface="Book Antiqua" panose="02040602050305030304" pitchFamily="18" charset="0"/>
              </a:rPr>
              <a:t>lingualis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n. </a:t>
            </a:r>
            <a:r>
              <a:rPr lang="sr-Latn-CS" altLang="en-US" dirty="0" err="1">
                <a:latin typeface="Book Antiqua" panose="02040602050305030304" pitchFamily="18" charset="0"/>
              </a:rPr>
              <a:t>hypoglossus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sr-Latn-CS" altLang="en-US" dirty="0" err="1">
                <a:latin typeface="Book Antiqua" panose="02040602050305030304" pitchFamily="18" charset="0"/>
              </a:rPr>
              <a:t>ductus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submandibularis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Anterior end is in relation with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anterior end of opposite sublingual salivary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gland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Posterior end is in relation with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- </a:t>
            </a:r>
            <a:r>
              <a:rPr lang="en-GB" altLang="en-US" dirty="0">
                <a:latin typeface="Book Antiqua" panose="02040602050305030304" pitchFamily="18" charset="0"/>
              </a:rPr>
              <a:t>anterior extension of submandibular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salivary gland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Excretory canals</a:t>
            </a:r>
            <a:r>
              <a:rPr lang="sr-Latn-CS" altLang="en-US" dirty="0">
                <a:latin typeface="Book Antiqua" panose="02040602050305030304" pitchFamily="18" charset="0"/>
              </a:rPr>
              <a:t>: - </a:t>
            </a:r>
            <a:r>
              <a:rPr lang="en-GB" altLang="en-US" dirty="0">
                <a:latin typeface="Book Antiqua" panose="02040602050305030304" pitchFamily="18" charset="0"/>
              </a:rPr>
              <a:t>greater sublingual duct (</a:t>
            </a:r>
            <a:r>
              <a:rPr lang="sr-Latn-CS" altLang="en-US" dirty="0" err="1">
                <a:latin typeface="Book Antiqua" panose="02040602050305030304" pitchFamily="18" charset="0"/>
              </a:rPr>
              <a:t>ductus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r>
              <a:rPr lang="sr-Latn-CS" altLang="en-US" dirty="0">
                <a:latin typeface="Book Antiqua" panose="02040602050305030304" pitchFamily="18" charset="0"/>
              </a:rPr>
              <a:t> major</a:t>
            </a:r>
            <a:r>
              <a:rPr lang="en-GB" altLang="en-US" dirty="0">
                <a:latin typeface="Book Antiqua" panose="02040602050305030304" pitchFamily="18" charset="0"/>
              </a:rPr>
              <a:t>) opens at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		  sublingual caruncle (papilla)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                 - </a:t>
            </a:r>
            <a:r>
              <a:rPr lang="en-GB" altLang="en-US" dirty="0">
                <a:latin typeface="Book Antiqua" panose="02040602050305030304" pitchFamily="18" charset="0"/>
              </a:rPr>
              <a:t>lesser sublingual ducts (</a:t>
            </a:r>
            <a:r>
              <a:rPr lang="sr-Latn-CS" altLang="en-US" dirty="0" err="1">
                <a:latin typeface="Book Antiqua" panose="02040602050305030304" pitchFamily="18" charset="0"/>
              </a:rPr>
              <a:t>ductuli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sublinguales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minore</a:t>
            </a:r>
            <a:r>
              <a:rPr lang="en-GB" altLang="en-US" dirty="0">
                <a:latin typeface="Book Antiqua" panose="02040602050305030304" pitchFamily="18" charset="0"/>
              </a:rPr>
              <a:t>s) open at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               orifices along sublingual plica (plica </a:t>
            </a:r>
            <a:r>
              <a:rPr lang="en-GB" altLang="en-US" dirty="0" err="1">
                <a:latin typeface="Book Antiqua" panose="02040602050305030304" pitchFamily="18" charset="0"/>
              </a:rPr>
              <a:t>sublingualis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sr-Latn-CS" altLang="en-US" dirty="0">
              <a:latin typeface="Book Antiqua" panose="02040602050305030304" pitchFamily="18" charset="0"/>
            </a:endParaRPr>
          </a:p>
        </p:txBody>
      </p:sp>
      <p:pic>
        <p:nvPicPr>
          <p:cNvPr id="55300" name="Picture 2">
            <a:extLst>
              <a:ext uri="{FF2B5EF4-FFF2-40B4-BE49-F238E27FC236}">
                <a16:creationId xmlns:a16="http://schemas.microsoft.com/office/drawing/2014/main" id="{BB34270D-0F05-D9F7-1C45-15A7B8E65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7494" r="38577" b="40788"/>
          <a:stretch>
            <a:fillRect/>
          </a:stretch>
        </p:blipFill>
        <p:spPr bwMode="auto">
          <a:xfrm>
            <a:off x="5072063" y="3000375"/>
            <a:ext cx="36750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7">
            <a:extLst>
              <a:ext uri="{FF2B5EF4-FFF2-40B4-BE49-F238E27FC236}">
                <a16:creationId xmlns:a16="http://schemas.microsoft.com/office/drawing/2014/main" id="{0B580E74-EA5E-9056-52C2-100D8B6B2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22185" r="21979" b="27994"/>
          <a:stretch>
            <a:fillRect/>
          </a:stretch>
        </p:blipFill>
        <p:spPr bwMode="auto">
          <a:xfrm>
            <a:off x="4714875" y="357188"/>
            <a:ext cx="4011613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0C637F-2F5F-0529-FDF8-6C070C32E9A6}"/>
              </a:ext>
            </a:extLst>
          </p:cNvPr>
          <p:cNvSpPr/>
          <p:nvPr/>
        </p:nvSpPr>
        <p:spPr>
          <a:xfrm>
            <a:off x="228571" y="158916"/>
            <a:ext cx="842968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sublingualis</a:t>
            </a:r>
          </a:p>
        </p:txBody>
      </p:sp>
      <p:sp>
        <p:nvSpPr>
          <p:cNvPr id="55299" name="Rectangle 5">
            <a:extLst>
              <a:ext uri="{FF2B5EF4-FFF2-40B4-BE49-F238E27FC236}">
                <a16:creationId xmlns:a16="http://schemas.microsoft.com/office/drawing/2014/main" id="{5A2D7353-C360-CEFF-E1F3-B82A29ECD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1268760"/>
            <a:ext cx="8072437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* Blood vessels and nerves</a:t>
            </a: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Artery</a:t>
            </a:r>
            <a:r>
              <a:rPr lang="sr-Latn-CS" altLang="en-US" dirty="0">
                <a:latin typeface="Book Antiqua" panose="02040602050305030304" pitchFamily="18" charset="0"/>
              </a:rPr>
              <a:t>: - a.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 err="1">
                <a:latin typeface="Book Antiqua" panose="02040602050305030304" pitchFamily="18" charset="0"/>
              </a:rPr>
              <a:t>Ve</a:t>
            </a:r>
            <a:r>
              <a:rPr lang="en-GB" altLang="en-US" dirty="0">
                <a:latin typeface="Book Antiqua" panose="02040602050305030304" pitchFamily="18" charset="0"/>
              </a:rPr>
              <a:t>ins drains in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</a:t>
            </a:r>
            <a:r>
              <a:rPr lang="sr-Latn-CS" altLang="en-US" dirty="0">
                <a:latin typeface="Book Antiqua" panose="02040602050305030304" pitchFamily="18" charset="0"/>
              </a:rPr>
              <a:t>- v.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sublingualis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- v. </a:t>
            </a:r>
            <a:r>
              <a:rPr lang="sr-Latn-CS" altLang="en-US" dirty="0" err="1">
                <a:latin typeface="Book Antiqua" panose="02040602050305030304" pitchFamily="18" charset="0"/>
              </a:rPr>
              <a:t>profunda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Innervation: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- Sensory (general sensation):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- n. lingualis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- Secretory: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           - chorda tympani – the parasympathetic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branch of facial nerve (n. </a:t>
            </a:r>
            <a:r>
              <a:rPr lang="en-GB" altLang="en-US" dirty="0" err="1">
                <a:latin typeface="Book Antiqua" panose="02040602050305030304" pitchFamily="18" charset="0"/>
              </a:rPr>
              <a:t>facialis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           (via n. lingualis and submandibular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ganglion (ganglion </a:t>
            </a:r>
            <a:r>
              <a:rPr lang="en-GB" altLang="en-US" dirty="0" err="1">
                <a:latin typeface="Book Antiqua" panose="02040602050305030304" pitchFamily="18" charset="0"/>
              </a:rPr>
              <a:t>submandibulare</a:t>
            </a:r>
            <a:r>
              <a:rPr lang="en-GB" altLang="en-US" dirty="0">
                <a:latin typeface="Book Antiqua" panose="02040602050305030304" pitchFamily="18" charset="0"/>
              </a:rPr>
              <a:t>))</a:t>
            </a: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- Lymphatic drainage: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- to submandibular lymph nodes</a:t>
            </a:r>
            <a:endParaRPr lang="sr-Latn-CS" altLang="en-US" dirty="0">
              <a:latin typeface="Book Antiqua" panose="02040602050305030304" pitchFamily="18" charset="0"/>
            </a:endParaRPr>
          </a:p>
        </p:txBody>
      </p:sp>
      <p:pic>
        <p:nvPicPr>
          <p:cNvPr id="55300" name="Picture 2">
            <a:extLst>
              <a:ext uri="{FF2B5EF4-FFF2-40B4-BE49-F238E27FC236}">
                <a16:creationId xmlns:a16="http://schemas.microsoft.com/office/drawing/2014/main" id="{BB34270D-0F05-D9F7-1C45-15A7B8E65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7494" r="38577" b="40788"/>
          <a:stretch>
            <a:fillRect/>
          </a:stretch>
        </p:blipFill>
        <p:spPr bwMode="auto">
          <a:xfrm>
            <a:off x="5148064" y="3883111"/>
            <a:ext cx="36750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7">
            <a:extLst>
              <a:ext uri="{FF2B5EF4-FFF2-40B4-BE49-F238E27FC236}">
                <a16:creationId xmlns:a16="http://schemas.microsoft.com/office/drawing/2014/main" id="{0B580E74-EA5E-9056-52C2-100D8B6B2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22185" r="21979" b="27994"/>
          <a:stretch>
            <a:fillRect/>
          </a:stretch>
        </p:blipFill>
        <p:spPr bwMode="auto">
          <a:xfrm>
            <a:off x="4682221" y="836712"/>
            <a:ext cx="4011613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867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9CF1E2-7CC7-2482-998B-64DFE4B20430}"/>
              </a:ext>
            </a:extLst>
          </p:cNvPr>
          <p:cNvSpPr/>
          <p:nvPr/>
        </p:nvSpPr>
        <p:spPr>
          <a:xfrm>
            <a:off x="214280" y="214289"/>
            <a:ext cx="842968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submandibularis</a:t>
            </a:r>
          </a:p>
        </p:txBody>
      </p:sp>
      <p:sp>
        <p:nvSpPr>
          <p:cNvPr id="56323" name="Rectangle 5">
            <a:extLst>
              <a:ext uri="{FF2B5EF4-FFF2-40B4-BE49-F238E27FC236}">
                <a16:creationId xmlns:a16="http://schemas.microsoft.com/office/drawing/2014/main" id="{1D887475-E6D2-A651-2D43-1C27859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9064"/>
            <a:ext cx="8929720" cy="615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latin typeface="Book Antiqua" panose="02040602050305030304" pitchFamily="18" charset="0"/>
              </a:rPr>
              <a:t>Located in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trigonum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submandibulare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* Relations:</a:t>
            </a:r>
          </a:p>
          <a:p>
            <a:pPr eaLnBrk="1" hangingPunct="1"/>
            <a:br>
              <a:rPr lang="sr-Latn-CS" altLang="en-US" sz="800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superior</a:t>
            </a:r>
            <a:r>
              <a:rPr lang="sr-Latn-CS" altLang="en-US" b="1" dirty="0">
                <a:latin typeface="Book Antiqua" panose="02040602050305030304" pitchFamily="18" charset="0"/>
              </a:rPr>
              <a:t>-</a:t>
            </a:r>
            <a:r>
              <a:rPr lang="en-GB" altLang="en-US" b="1" dirty="0">
                <a:latin typeface="Book Antiqua" panose="02040602050305030304" pitchFamily="18" charset="0"/>
              </a:rPr>
              <a:t>lateral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en-GB" altLang="en-US" b="1" dirty="0">
                <a:latin typeface="Book Antiqua" panose="02040602050305030304" pitchFamily="18" charset="0"/>
              </a:rPr>
              <a:t>surface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en-GB" altLang="en-US" dirty="0">
                <a:latin typeface="Book Antiqua" panose="02040602050305030304" pitchFamily="18" charset="0"/>
              </a:rPr>
              <a:t>in relation with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</a:t>
            </a:r>
            <a:r>
              <a:rPr lang="sr-Latn-CS" altLang="en-US" dirty="0" err="1">
                <a:latin typeface="Book Antiqua" panose="02040602050305030304" pitchFamily="18" charset="0"/>
              </a:rPr>
              <a:t>fovea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submandibulare</a:t>
            </a:r>
            <a:r>
              <a:rPr lang="en-GB" altLang="en-US" dirty="0">
                <a:latin typeface="Book Antiqua" panose="02040602050305030304" pitchFamily="18" charset="0"/>
              </a:rPr>
              <a:t> of mandible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inferior-lateral surface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r>
              <a:rPr lang="en-GB" altLang="en-US" dirty="0">
                <a:latin typeface="Book Antiqua" panose="02040602050305030304" pitchFamily="18" charset="0"/>
              </a:rPr>
              <a:t>covered with superficial fascia of the neck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r>
              <a:rPr lang="en-GB" altLang="en-US" dirty="0">
                <a:latin typeface="Book Antiqua" panose="02040602050305030304" pitchFamily="18" charset="0"/>
              </a:rPr>
              <a:t>platys</a:t>
            </a:r>
            <a:r>
              <a:rPr lang="sr-Latn-CS" altLang="en-US" dirty="0">
                <a:latin typeface="Book Antiqua" panose="02040602050305030304" pitchFamily="18" charset="0"/>
              </a:rPr>
              <a:t>m</a:t>
            </a:r>
            <a:r>
              <a:rPr lang="en-GB" altLang="en-US" dirty="0">
                <a:latin typeface="Book Antiqua" panose="02040602050305030304" pitchFamily="18" charset="0"/>
              </a:rPr>
              <a:t>a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and skin; submandibular lymph nodes are located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on this surface;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</a:t>
            </a:r>
            <a:r>
              <a:rPr lang="sr-Latn-CS" altLang="en-US" dirty="0">
                <a:latin typeface="Book Antiqua" panose="02040602050305030304" pitchFamily="18" charset="0"/>
              </a:rPr>
              <a:t>v. </a:t>
            </a:r>
            <a:r>
              <a:rPr lang="sr-Latn-CS" altLang="en-US" dirty="0" err="1">
                <a:latin typeface="Book Antiqua" panose="02040602050305030304" pitchFamily="18" charset="0"/>
              </a:rPr>
              <a:t>facialis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runs over this surface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medial surface </a:t>
            </a:r>
            <a:r>
              <a:rPr lang="en-GB" altLang="en-US" dirty="0">
                <a:latin typeface="Book Antiqua" panose="02040602050305030304" pitchFamily="18" charset="0"/>
              </a:rPr>
              <a:t>lays on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m. </a:t>
            </a:r>
            <a:r>
              <a:rPr lang="sr-Latn-CS" altLang="en-US" dirty="0" err="1">
                <a:latin typeface="Book Antiqua" panose="02040602050305030304" pitchFamily="18" charset="0"/>
              </a:rPr>
              <a:t>hyoglossus</a:t>
            </a:r>
            <a:r>
              <a:rPr lang="sr-Latn-CS" altLang="en-US" dirty="0">
                <a:latin typeface="Book Antiqua" panose="02040602050305030304" pitchFamily="18" charset="0"/>
              </a:rPr>
              <a:t>, m. </a:t>
            </a:r>
            <a:r>
              <a:rPr lang="sr-Latn-CS" altLang="en-US" dirty="0" err="1">
                <a:latin typeface="Book Antiqua" panose="02040602050305030304" pitchFamily="18" charset="0"/>
              </a:rPr>
              <a:t>mylohyoideus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r>
              <a:rPr lang="sr-Latn-CS" altLang="en-US" dirty="0" err="1">
                <a:latin typeface="Book Antiqua" panose="02040602050305030304" pitchFamily="18" charset="0"/>
              </a:rPr>
              <a:t>m.disgastricus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r>
              <a:rPr lang="en-GB" altLang="en-US" dirty="0">
                <a:latin typeface="Book Antiqua" panose="02040602050305030304" pitchFamily="18" charset="0"/>
              </a:rPr>
              <a:t>in relation with</a:t>
            </a:r>
            <a:r>
              <a:rPr lang="sr-Latn-CS" altLang="en-US" dirty="0">
                <a:latin typeface="Book Antiqua" panose="02040602050305030304" pitchFamily="18" charset="0"/>
              </a:rPr>
              <a:t>: - n. </a:t>
            </a:r>
            <a:r>
              <a:rPr lang="sr-Latn-CS" altLang="en-US" dirty="0" err="1">
                <a:latin typeface="Book Antiqua" panose="02040602050305030304" pitchFamily="18" charset="0"/>
              </a:rPr>
              <a:t>hypoglossus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           </a:t>
            </a:r>
            <a:r>
              <a:rPr lang="en-GB" altLang="en-US" dirty="0">
                <a:latin typeface="Book Antiqua" panose="02040602050305030304" pitchFamily="18" charset="0"/>
              </a:rPr>
              <a:t>       </a:t>
            </a:r>
            <a:r>
              <a:rPr lang="sr-Latn-CS" altLang="en-US" dirty="0">
                <a:latin typeface="Book Antiqua" panose="02040602050305030304" pitchFamily="18" charset="0"/>
              </a:rPr>
              <a:t>  - v. </a:t>
            </a:r>
            <a:r>
              <a:rPr lang="sr-Latn-CS" altLang="en-US" dirty="0" err="1">
                <a:latin typeface="Book Antiqua" panose="02040602050305030304" pitchFamily="18" charset="0"/>
              </a:rPr>
              <a:t>comitans</a:t>
            </a:r>
            <a:r>
              <a:rPr lang="sr-Latn-CS" altLang="en-US" dirty="0">
                <a:latin typeface="Book Antiqua" panose="02040602050305030304" pitchFamily="18" charset="0"/>
              </a:rPr>
              <a:t> n. </a:t>
            </a:r>
            <a:r>
              <a:rPr lang="sr-Latn-CS" altLang="en-US" dirty="0" err="1">
                <a:latin typeface="Book Antiqua" panose="02040602050305030304" pitchFamily="18" charset="0"/>
              </a:rPr>
              <a:t>hypoglossi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anterior end </a:t>
            </a:r>
            <a:r>
              <a:rPr lang="en-GB" altLang="en-US" dirty="0">
                <a:latin typeface="Book Antiqua" panose="02040602050305030304" pitchFamily="18" charset="0"/>
              </a:rPr>
              <a:t>passes between the borders of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hyoglossus</a:t>
            </a:r>
            <a:r>
              <a:rPr lang="en-GB" altLang="en-US" dirty="0">
                <a:latin typeface="Book Antiqua" panose="02040602050305030304" pitchFamily="18" charset="0"/>
              </a:rPr>
              <a:t> and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mylohyoideus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and in the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sublingual region is in relation with posterior end of </a:t>
            </a:r>
            <a:r>
              <a:rPr lang="sr-Latn-CS" altLang="en-US" dirty="0" err="1">
                <a:latin typeface="Book Antiqua" panose="02040602050305030304" pitchFamily="18" charset="0"/>
              </a:rPr>
              <a:t>sublingua</a:t>
            </a:r>
            <a:r>
              <a:rPr lang="en-GB" altLang="en-US" dirty="0">
                <a:latin typeface="Book Antiqua" panose="02040602050305030304" pitchFamily="18" charset="0"/>
              </a:rPr>
              <a:t>l salivary gland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posterior end </a:t>
            </a:r>
            <a:r>
              <a:rPr lang="en-GB" altLang="en-US" dirty="0">
                <a:latin typeface="Book Antiqua" panose="02040602050305030304" pitchFamily="18" charset="0"/>
              </a:rPr>
              <a:t>in relation with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r>
              <a:rPr lang="sr-Latn-CS" altLang="en-US" dirty="0" err="1">
                <a:latin typeface="Book Antiqua" panose="02040602050305030304" pitchFamily="18" charset="0"/>
              </a:rPr>
              <a:t>angulus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mandibulae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r>
              <a:rPr lang="sr-Latn-CS" altLang="en-US" dirty="0" err="1">
                <a:latin typeface="Book Antiqua" panose="02040602050305030304" pitchFamily="18" charset="0"/>
              </a:rPr>
              <a:t>tractus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angularis</a:t>
            </a:r>
            <a:r>
              <a:rPr lang="sr-Latn-CS" altLang="en-US" dirty="0">
                <a:latin typeface="Book Antiqua" panose="02040602050305030304" pitchFamily="18" charset="0"/>
              </a:rPr>
              <a:t>, a. </a:t>
            </a:r>
            <a:r>
              <a:rPr lang="sr-Latn-CS" altLang="en-US" dirty="0" err="1">
                <a:latin typeface="Book Antiqua" panose="02040602050305030304" pitchFamily="18" charset="0"/>
              </a:rPr>
              <a:t>facialis</a:t>
            </a:r>
            <a:r>
              <a:rPr lang="en-GB" altLang="en-US" dirty="0">
                <a:latin typeface="Book Antiqua" panose="02040602050305030304" pitchFamily="18" charset="0"/>
              </a:rPr>
              <a:t> (passes over this end)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* Excretory canal</a:t>
            </a:r>
            <a:r>
              <a:rPr lang="sr-Latn-CS" altLang="en-US" dirty="0">
                <a:latin typeface="Book Antiqua" panose="02040602050305030304" pitchFamily="18" charset="0"/>
              </a:rPr>
              <a:t>: - </a:t>
            </a:r>
            <a:r>
              <a:rPr lang="sr-Latn-CS" altLang="en-US" dirty="0" err="1">
                <a:latin typeface="Book Antiqua" panose="02040602050305030304" pitchFamily="18" charset="0"/>
              </a:rPr>
              <a:t>ductus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submandibularis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dirty="0" err="1">
                <a:latin typeface="Book Antiqua" panose="02040602050305030304" pitchFamily="18" charset="0"/>
              </a:rPr>
              <a:t>Wharton</a:t>
            </a:r>
            <a:r>
              <a:rPr lang="en-GB" altLang="en-US" dirty="0">
                <a:latin typeface="Book Antiqua" panose="02040602050305030304" pitchFamily="18" charset="0"/>
              </a:rPr>
              <a:t>’s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canal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r>
              <a:rPr lang="en-GB" altLang="en-US" dirty="0">
                <a:latin typeface="Book Antiqua" panose="02040602050305030304" pitchFamily="18" charset="0"/>
              </a:rPr>
              <a:t> opens at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		    sublingual caruncle (papilla)</a:t>
            </a:r>
            <a:endParaRPr lang="sr-Latn-CS" altLang="en-US" dirty="0">
              <a:latin typeface="Book Antiqua" panose="02040602050305030304" pitchFamily="18" charset="0"/>
            </a:endParaRPr>
          </a:p>
        </p:txBody>
      </p:sp>
      <p:pic>
        <p:nvPicPr>
          <p:cNvPr id="56324" name="Picture 2">
            <a:extLst>
              <a:ext uri="{FF2B5EF4-FFF2-40B4-BE49-F238E27FC236}">
                <a16:creationId xmlns:a16="http://schemas.microsoft.com/office/drawing/2014/main" id="{A6190FF3-D83F-1B1F-0E2C-715D7747A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7494" r="38577" b="40788"/>
          <a:stretch>
            <a:fillRect/>
          </a:stretch>
        </p:blipFill>
        <p:spPr bwMode="auto">
          <a:xfrm>
            <a:off x="5508257" y="2603454"/>
            <a:ext cx="36750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7">
            <a:extLst>
              <a:ext uri="{FF2B5EF4-FFF2-40B4-BE49-F238E27FC236}">
                <a16:creationId xmlns:a16="http://schemas.microsoft.com/office/drawing/2014/main" id="{5E5E658B-F4B5-8A32-C9AE-07489989A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22185" r="21979" b="27994"/>
          <a:stretch>
            <a:fillRect/>
          </a:stretch>
        </p:blipFill>
        <p:spPr bwMode="auto">
          <a:xfrm>
            <a:off x="5547576" y="214289"/>
            <a:ext cx="3596424" cy="238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9CF1E2-7CC7-2482-998B-64DFE4B20430}"/>
              </a:ext>
            </a:extLst>
          </p:cNvPr>
          <p:cNvSpPr/>
          <p:nvPr/>
        </p:nvSpPr>
        <p:spPr>
          <a:xfrm>
            <a:off x="214280" y="214289"/>
            <a:ext cx="8429684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submandibularis</a:t>
            </a:r>
          </a:p>
        </p:txBody>
      </p:sp>
      <p:sp>
        <p:nvSpPr>
          <p:cNvPr id="56323" name="Rectangle 5">
            <a:extLst>
              <a:ext uri="{FF2B5EF4-FFF2-40B4-BE49-F238E27FC236}">
                <a16:creationId xmlns:a16="http://schemas.microsoft.com/office/drawing/2014/main" id="{1D887475-E6D2-A651-2D43-1C27859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9064"/>
            <a:ext cx="8072437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* Blood vessels and nerves</a:t>
            </a: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A</a:t>
            </a:r>
            <a:r>
              <a:rPr lang="en-GB" altLang="en-US" dirty="0" err="1">
                <a:latin typeface="Book Antiqua" panose="02040602050305030304" pitchFamily="18" charset="0"/>
              </a:rPr>
              <a:t>rteries</a:t>
            </a:r>
            <a:r>
              <a:rPr lang="sr-Latn-CS" altLang="en-US" dirty="0">
                <a:latin typeface="Book Antiqua" panose="02040602050305030304" pitchFamily="18" charset="0"/>
              </a:rPr>
              <a:t>: - </a:t>
            </a:r>
            <a:r>
              <a:rPr lang="en-GB" altLang="en-US" dirty="0">
                <a:latin typeface="Book Antiqua" panose="02040602050305030304" pitchFamily="18" charset="0"/>
              </a:rPr>
              <a:t>glandular branches of </a:t>
            </a:r>
            <a:r>
              <a:rPr lang="sr-Latn-CS" altLang="en-US" dirty="0">
                <a:latin typeface="Book Antiqua" panose="02040602050305030304" pitchFamily="18" charset="0"/>
              </a:rPr>
              <a:t>a. </a:t>
            </a:r>
            <a:r>
              <a:rPr lang="sr-Latn-CS" altLang="en-US" dirty="0" err="1">
                <a:latin typeface="Book Antiqua" panose="02040602050305030304" pitchFamily="18" charset="0"/>
              </a:rPr>
              <a:t>facialis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 err="1">
                <a:latin typeface="Book Antiqua" panose="02040602050305030304" pitchFamily="18" charset="0"/>
              </a:rPr>
              <a:t>Ve</a:t>
            </a:r>
            <a:r>
              <a:rPr lang="en-GB" altLang="en-US" dirty="0">
                <a:latin typeface="Book Antiqua" panose="02040602050305030304" pitchFamily="18" charset="0"/>
              </a:rPr>
              <a:t>ins drain into: - </a:t>
            </a:r>
            <a:r>
              <a:rPr lang="sr-Latn-CS" altLang="en-US" dirty="0">
                <a:latin typeface="Book Antiqua" panose="02040602050305030304" pitchFamily="18" charset="0"/>
              </a:rPr>
              <a:t>v. </a:t>
            </a:r>
            <a:r>
              <a:rPr lang="sr-Latn-CS" altLang="en-US" dirty="0" err="1">
                <a:latin typeface="Book Antiqua" panose="02040602050305030304" pitchFamily="18" charset="0"/>
              </a:rPr>
              <a:t>facialis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Innervation: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- Sensory (general sensation):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- n. lingualis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- Secretory: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           - chorda tympani – the parasympathetic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branch of facial nerve (n. </a:t>
            </a:r>
            <a:r>
              <a:rPr lang="en-GB" altLang="en-US" dirty="0" err="1">
                <a:latin typeface="Book Antiqua" panose="02040602050305030304" pitchFamily="18" charset="0"/>
              </a:rPr>
              <a:t>facialis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            (via n. lingualis and submandibular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ganglion (ganglion </a:t>
            </a:r>
            <a:r>
              <a:rPr lang="en-GB" altLang="en-US" dirty="0" err="1">
                <a:latin typeface="Book Antiqua" panose="02040602050305030304" pitchFamily="18" charset="0"/>
              </a:rPr>
              <a:t>submandibulare</a:t>
            </a:r>
            <a:r>
              <a:rPr lang="en-GB" altLang="en-US" dirty="0">
                <a:latin typeface="Book Antiqua" panose="02040602050305030304" pitchFamily="18" charset="0"/>
              </a:rPr>
              <a:t>))</a:t>
            </a: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- Lymphatic drainage: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- to submandibular lymph nodes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</p:txBody>
      </p:sp>
      <p:pic>
        <p:nvPicPr>
          <p:cNvPr id="56324" name="Picture 2">
            <a:extLst>
              <a:ext uri="{FF2B5EF4-FFF2-40B4-BE49-F238E27FC236}">
                <a16:creationId xmlns:a16="http://schemas.microsoft.com/office/drawing/2014/main" id="{A6190FF3-D83F-1B1F-0E2C-715D7747A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" t="7494" r="38577" b="40788"/>
          <a:stretch>
            <a:fillRect/>
          </a:stretch>
        </p:blipFill>
        <p:spPr bwMode="auto">
          <a:xfrm>
            <a:off x="5468938" y="3000375"/>
            <a:ext cx="36750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7">
            <a:extLst>
              <a:ext uri="{FF2B5EF4-FFF2-40B4-BE49-F238E27FC236}">
                <a16:creationId xmlns:a16="http://schemas.microsoft.com/office/drawing/2014/main" id="{5E5E658B-F4B5-8A32-C9AE-07489989A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8" t="22185" r="21979" b="27994"/>
          <a:stretch>
            <a:fillRect/>
          </a:stretch>
        </p:blipFill>
        <p:spPr bwMode="auto">
          <a:xfrm>
            <a:off x="5419725" y="714375"/>
            <a:ext cx="372427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930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>
            <a:extLst>
              <a:ext uri="{FF2B5EF4-FFF2-40B4-BE49-F238E27FC236}">
                <a16:creationId xmlns:a16="http://schemas.microsoft.com/office/drawing/2014/main" id="{695E2D4B-C4FB-6BF4-4C50-F93DE4726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24902" r="2734" b="7713"/>
          <a:stretch>
            <a:fillRect/>
          </a:stretch>
        </p:blipFill>
        <p:spPr bwMode="auto">
          <a:xfrm>
            <a:off x="1571625" y="1857375"/>
            <a:ext cx="6500813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B89943F-4185-EC72-3FB1-B5DF08F83C8A}"/>
              </a:ext>
            </a:extLst>
          </p:cNvPr>
          <p:cNvSpPr/>
          <p:nvPr/>
        </p:nvSpPr>
        <p:spPr>
          <a:xfrm>
            <a:off x="5214940" y="428603"/>
            <a:ext cx="371477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parotis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C5B263-1298-943D-CA87-5022A702D6F6}"/>
              </a:ext>
            </a:extLst>
          </p:cNvPr>
          <p:cNvSpPr/>
          <p:nvPr/>
        </p:nvSpPr>
        <p:spPr>
          <a:xfrm>
            <a:off x="5000627" y="357164"/>
            <a:ext cx="364333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parotis</a:t>
            </a:r>
          </a:p>
        </p:txBody>
      </p:sp>
      <p:sp>
        <p:nvSpPr>
          <p:cNvPr id="58371" name="Rectangle 5">
            <a:extLst>
              <a:ext uri="{FF2B5EF4-FFF2-40B4-BE49-F238E27FC236}">
                <a16:creationId xmlns:a16="http://schemas.microsoft.com/office/drawing/2014/main" id="{3F99B30F-6A55-3B80-38A3-FB8E624B8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57188"/>
            <a:ext cx="9144000" cy="621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latin typeface="Book Antiqua" panose="02040602050305030304" pitchFamily="18" charset="0"/>
              </a:rPr>
              <a:t>Located in parotid loge of parotid region</a:t>
            </a:r>
            <a:br>
              <a:rPr lang="sr-Latn-CS" altLang="en-US" dirty="0">
                <a:latin typeface="Book Antiqua" panose="02040602050305030304" pitchFamily="18" charset="0"/>
              </a:rPr>
            </a:br>
            <a:br>
              <a:rPr lang="sr-Latn-CS" altLang="en-US" sz="1000" dirty="0">
                <a:latin typeface="Book Antiqua" panose="02040602050305030304" pitchFamily="18" charset="0"/>
              </a:rPr>
            </a:br>
            <a:r>
              <a:rPr lang="en-GB" altLang="en-US" b="1" dirty="0">
                <a:latin typeface="Book Antiqua" panose="02040602050305030304" pitchFamily="18" charset="0"/>
              </a:rPr>
              <a:t>Parotid region:</a:t>
            </a:r>
            <a:br>
              <a:rPr lang="sr-Latn-CS" altLang="en-US" b="1" dirty="0">
                <a:latin typeface="Book Antiqua" panose="02040602050305030304" pitchFamily="18" charset="0"/>
              </a:rPr>
            </a:br>
            <a:r>
              <a:rPr lang="sr-Latn-CS" altLang="en-US" b="1" dirty="0">
                <a:latin typeface="Book Antiqua" panose="02040602050305030304" pitchFamily="18" charset="0"/>
              </a:rPr>
              <a:t>  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Region of the head between mastoid process of temporal bone and </a:t>
            </a:r>
            <a:r>
              <a:rPr lang="sr-Latn-CS" altLang="en-US" dirty="0" err="1">
                <a:latin typeface="Book Antiqua" panose="02040602050305030304" pitchFamily="18" charset="0"/>
              </a:rPr>
              <a:t>ramus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mandibulae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</a:t>
            </a:r>
            <a:r>
              <a:rPr lang="en-GB" altLang="en-US" dirty="0">
                <a:latin typeface="Book Antiqua" panose="02040602050305030304" pitchFamily="18" charset="0"/>
              </a:rPr>
              <a:t>Layers</a:t>
            </a:r>
            <a:r>
              <a:rPr lang="sr-Latn-CS" altLang="en-US" dirty="0">
                <a:latin typeface="Book Antiqua" panose="02040602050305030304" pitchFamily="18" charset="0"/>
              </a:rPr>
              <a:t>: - </a:t>
            </a:r>
            <a:r>
              <a:rPr lang="en-GB" altLang="en-US" dirty="0">
                <a:latin typeface="Book Antiqua" panose="02040602050305030304" pitchFamily="18" charset="0"/>
              </a:rPr>
              <a:t>skin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- </a:t>
            </a:r>
            <a:r>
              <a:rPr lang="en-GB" altLang="en-US" dirty="0" err="1">
                <a:latin typeface="Book Antiqua" panose="02040602050305030304" pitchFamily="18" charset="0"/>
              </a:rPr>
              <a:t>subcutaneus</a:t>
            </a:r>
            <a:r>
              <a:rPr lang="en-GB" altLang="en-US" dirty="0">
                <a:latin typeface="Book Antiqua" panose="02040602050305030304" pitchFamily="18" charset="0"/>
              </a:rPr>
              <a:t> layer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en-GB" altLang="en-US" dirty="0">
                <a:latin typeface="Book Antiqua" panose="02040602050305030304" pitchFamily="18" charset="0"/>
              </a:rPr>
              <a:t>with superficial blood vessels and nerves)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- </a:t>
            </a:r>
            <a:r>
              <a:rPr lang="sr-Latn-CS" altLang="en-US" dirty="0" err="1">
                <a:latin typeface="Book Antiqua" panose="02040602050305030304" pitchFamily="18" charset="0"/>
              </a:rPr>
              <a:t>fascia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parotide</a:t>
            </a:r>
            <a:r>
              <a:rPr lang="en-GB" altLang="en-US" dirty="0">
                <a:latin typeface="Book Antiqua" panose="02040602050305030304" pitchFamily="18" charset="0"/>
              </a:rPr>
              <a:t>a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- </a:t>
            </a:r>
            <a:r>
              <a:rPr lang="en-GB" altLang="en-US" dirty="0">
                <a:latin typeface="Book Antiqua" panose="02040602050305030304" pitchFamily="18" charset="0"/>
              </a:rPr>
              <a:t>parotid loge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endParaRPr lang="sr-Latn-CS" altLang="en-US" sz="10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Parotid loge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br>
              <a:rPr lang="sr-Latn-CS" altLang="en-US" b="1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en-GB" altLang="en-US" u="sng" dirty="0">
                <a:latin typeface="Book Antiqua" panose="02040602050305030304" pitchFamily="18" charset="0"/>
              </a:rPr>
              <a:t>superior base - roof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anteriorly: backside of </a:t>
            </a:r>
            <a:r>
              <a:rPr lang="sr-Latn-CS" altLang="en-US" dirty="0" err="1">
                <a:latin typeface="Book Antiqua" panose="02040602050305030304" pitchFamily="18" charset="0"/>
              </a:rPr>
              <a:t>temporomandibul</a:t>
            </a:r>
            <a:r>
              <a:rPr lang="en-GB" altLang="en-US" dirty="0" err="1">
                <a:latin typeface="Book Antiqua" panose="02040602050305030304" pitchFamily="18" charset="0"/>
              </a:rPr>
              <a:t>ar</a:t>
            </a:r>
            <a:r>
              <a:rPr lang="en-GB" altLang="en-US" dirty="0">
                <a:latin typeface="Book Antiqua" panose="02040602050305030304" pitchFamily="18" charset="0"/>
              </a:rPr>
              <a:t> joint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posteriorly: inferior surface of meatus </a:t>
            </a:r>
            <a:r>
              <a:rPr lang="en-GB" altLang="en-US" dirty="0" err="1">
                <a:latin typeface="Book Antiqua" panose="02040602050305030304" pitchFamily="18" charset="0"/>
              </a:rPr>
              <a:t>acusticus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       externus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en-GB" altLang="en-US" u="sng" dirty="0">
                <a:latin typeface="Book Antiqua" panose="02040602050305030304" pitchFamily="18" charset="0"/>
              </a:rPr>
              <a:t>inferior base - floor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sr-Latn-CS" altLang="en-US" dirty="0" err="1">
                <a:latin typeface="Book Antiqua" panose="02040602050305030304" pitchFamily="18" charset="0"/>
              </a:rPr>
              <a:t>tractus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angularis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en-GB" altLang="en-US" u="sng" dirty="0">
                <a:latin typeface="Book Antiqua" panose="02040602050305030304" pitchFamily="18" charset="0"/>
              </a:rPr>
              <a:t>anterior</a:t>
            </a:r>
            <a:r>
              <a:rPr lang="sr-Latn-CS" altLang="en-US" u="sng" dirty="0">
                <a:latin typeface="Book Antiqua" panose="02040602050305030304" pitchFamily="18" charset="0"/>
              </a:rPr>
              <a:t> – </a:t>
            </a:r>
            <a:r>
              <a:rPr lang="en-GB" altLang="en-US" u="sng" dirty="0">
                <a:latin typeface="Book Antiqua" panose="02040602050305030304" pitchFamily="18" charset="0"/>
              </a:rPr>
              <a:t>medial wall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margins of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masster</a:t>
            </a:r>
            <a:r>
              <a:rPr lang="sr-Latn-CS" altLang="en-US" dirty="0">
                <a:latin typeface="Book Antiqua" panose="02040602050305030304" pitchFamily="18" charset="0"/>
              </a:rPr>
              <a:t>-a, </a:t>
            </a:r>
            <a:r>
              <a:rPr lang="sr-Latn-CS" altLang="en-US" dirty="0" err="1">
                <a:latin typeface="Book Antiqua" panose="02040602050305030304" pitchFamily="18" charset="0"/>
              </a:rPr>
              <a:t>ramus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mandibulae</a:t>
            </a:r>
            <a:r>
              <a:rPr lang="en-GB" altLang="en-US" dirty="0">
                <a:latin typeface="Book Antiqua" panose="02040602050305030304" pitchFamily="18" charset="0"/>
              </a:rPr>
              <a:t>,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pterygoideus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medialis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r>
              <a:rPr lang="sr-Latn-CS" altLang="en-US" dirty="0" err="1">
                <a:latin typeface="Book Antiqua" panose="02040602050305030304" pitchFamily="18" charset="0"/>
              </a:rPr>
              <a:t>lig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sphenomabdibulare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en-GB" altLang="en-US" u="sng" dirty="0">
                <a:latin typeface="Book Antiqua" panose="02040602050305030304" pitchFamily="18" charset="0"/>
              </a:rPr>
              <a:t>posterior</a:t>
            </a:r>
            <a:r>
              <a:rPr lang="sr-Latn-CS" altLang="en-US" u="sng" dirty="0">
                <a:latin typeface="Book Antiqua" panose="02040602050305030304" pitchFamily="18" charset="0"/>
              </a:rPr>
              <a:t> – </a:t>
            </a:r>
            <a:r>
              <a:rPr lang="en-GB" altLang="en-US" u="sng" dirty="0">
                <a:latin typeface="Book Antiqua" panose="02040602050305030304" pitchFamily="18" charset="0"/>
              </a:rPr>
              <a:t>medial wall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</a:t>
            </a:r>
            <a:r>
              <a:rPr lang="en-GB" altLang="en-US" dirty="0">
                <a:latin typeface="Book Antiqua" panose="02040602050305030304" pitchFamily="18" charset="0"/>
              </a:rPr>
              <a:t>anterior margin of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sternocleidomastoideus</a:t>
            </a:r>
            <a:r>
              <a:rPr lang="sr-Latn-CS" altLang="en-US" dirty="0">
                <a:latin typeface="Book Antiqua" panose="02040602050305030304" pitchFamily="18" charset="0"/>
              </a:rPr>
              <a:t>, m. </a:t>
            </a:r>
            <a:r>
              <a:rPr lang="sr-Latn-CS" altLang="en-US" dirty="0" err="1">
                <a:latin typeface="Book Antiqua" panose="02040602050305030304" pitchFamily="18" charset="0"/>
              </a:rPr>
              <a:t>digastricus</a:t>
            </a:r>
            <a:r>
              <a:rPr lang="sr-Latn-CS" altLang="en-US" dirty="0">
                <a:latin typeface="Book Antiqua" panose="02040602050305030304" pitchFamily="18" charset="0"/>
              </a:rPr>
              <a:t>,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</a:t>
            </a:r>
            <a:r>
              <a:rPr lang="en-GB" altLang="en-US" dirty="0">
                <a:latin typeface="Book Antiqua" panose="02040602050305030304" pitchFamily="18" charset="0"/>
              </a:rPr>
              <a:t>mastoid and styloid process of temporal bone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muscles and ligaments with </a:t>
            </a:r>
            <a:r>
              <a:rPr lang="en-GB" altLang="en-US" dirty="0" err="1">
                <a:latin typeface="Book Antiqua" panose="02040602050305030304" pitchFamily="18" charset="0"/>
              </a:rPr>
              <a:t>attachement</a:t>
            </a:r>
            <a:r>
              <a:rPr lang="en-GB" altLang="en-US" dirty="0">
                <a:latin typeface="Book Antiqua" panose="02040602050305030304" pitchFamily="18" charset="0"/>
              </a:rPr>
              <a:t> at styloid process of temporal bone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en-GB" altLang="en-US" u="sng" dirty="0">
                <a:latin typeface="Book Antiqua" panose="02040602050305030304" pitchFamily="18" charset="0"/>
              </a:rPr>
              <a:t>lateral wall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r>
              <a:rPr lang="sr-Latn-CS" altLang="en-US" dirty="0" err="1">
                <a:latin typeface="Book Antiqua" panose="02040602050305030304" pitchFamily="18" charset="0"/>
              </a:rPr>
              <a:t>fascia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parotidea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58372" name="Content Placeholder 4">
            <a:extLst>
              <a:ext uri="{FF2B5EF4-FFF2-40B4-BE49-F238E27FC236}">
                <a16:creationId xmlns:a16="http://schemas.microsoft.com/office/drawing/2014/main" id="{179F6AE3-0E06-8BAA-4F64-7AA72D444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6496" r="37833" b="37500"/>
          <a:stretch>
            <a:fillRect/>
          </a:stretch>
        </p:blipFill>
        <p:spPr bwMode="auto">
          <a:xfrm>
            <a:off x="5357813" y="1928813"/>
            <a:ext cx="3389312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C738CF-DA58-E8D6-8847-70ED203BC1D1}"/>
              </a:ext>
            </a:extLst>
          </p:cNvPr>
          <p:cNvSpPr/>
          <p:nvPr/>
        </p:nvSpPr>
        <p:spPr>
          <a:xfrm>
            <a:off x="5214940" y="428603"/>
            <a:ext cx="371477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parotis</a:t>
            </a:r>
          </a:p>
        </p:txBody>
      </p:sp>
      <p:sp>
        <p:nvSpPr>
          <p:cNvPr id="59395" name="Rectangle 5">
            <a:extLst>
              <a:ext uri="{FF2B5EF4-FFF2-40B4-BE49-F238E27FC236}">
                <a16:creationId xmlns:a16="http://schemas.microsoft.com/office/drawing/2014/main" id="{3456891A-40AF-CC42-4C8C-02EE79079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" y="-1999"/>
            <a:ext cx="8715375" cy="7432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b="1" u="sng" dirty="0">
                <a:latin typeface="Book Antiqua" panose="02040602050305030304" pitchFamily="18" charset="0"/>
              </a:rPr>
              <a:t>* </a:t>
            </a:r>
            <a:r>
              <a:rPr lang="en-GB" altLang="en-US" b="1" u="sng" dirty="0">
                <a:latin typeface="Book Antiqua" panose="02040602050305030304" pitchFamily="18" charset="0"/>
              </a:rPr>
              <a:t>External relations</a:t>
            </a:r>
            <a:r>
              <a:rPr lang="sr-Latn-CS" altLang="en-US" b="1" u="sng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sz="1000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external surface </a:t>
            </a:r>
            <a:r>
              <a:rPr lang="en-GB" altLang="en-US" dirty="0">
                <a:latin typeface="Book Antiqua" panose="02040602050305030304" pitchFamily="18" charset="0"/>
              </a:rPr>
              <a:t>covered with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parotid fascia and skin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extends anteriorly as anterior (masseteric) extension – in front of m. masseter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anterior</a:t>
            </a:r>
            <a:r>
              <a:rPr lang="sr-Latn-CS" altLang="en-US" b="1" dirty="0">
                <a:latin typeface="Book Antiqua" panose="02040602050305030304" pitchFamily="18" charset="0"/>
              </a:rPr>
              <a:t>-</a:t>
            </a:r>
            <a:r>
              <a:rPr lang="en-GB" altLang="en-US" b="1" dirty="0">
                <a:latin typeface="Book Antiqua" panose="02040602050305030304" pitchFamily="18" charset="0"/>
              </a:rPr>
              <a:t>medial surface </a:t>
            </a:r>
            <a:r>
              <a:rPr lang="en-GB" altLang="en-US" dirty="0">
                <a:latin typeface="Book Antiqua" panose="02040602050305030304" pitchFamily="18" charset="0"/>
              </a:rPr>
              <a:t>in relation with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border of </a:t>
            </a:r>
            <a:r>
              <a:rPr lang="sr-Latn-CS" altLang="en-US" dirty="0" err="1">
                <a:latin typeface="Book Antiqua" panose="02040602050305030304" pitchFamily="18" charset="0"/>
              </a:rPr>
              <a:t>ramus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mandibulae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margin of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masseter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margin of </a:t>
            </a:r>
            <a:r>
              <a:rPr lang="sr-Latn-CS" altLang="en-US" dirty="0">
                <a:latin typeface="Book Antiqua" panose="02040602050305030304" pitchFamily="18" charset="0"/>
              </a:rPr>
              <a:t>m. </a:t>
            </a:r>
            <a:r>
              <a:rPr lang="sr-Latn-CS" altLang="en-US" dirty="0" err="1">
                <a:latin typeface="Book Antiqua" panose="02040602050305030304" pitchFamily="18" charset="0"/>
              </a:rPr>
              <a:t>pterygoideus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                     </a:t>
            </a:r>
            <a:r>
              <a:rPr lang="sr-Latn-CS" altLang="en-US" dirty="0" err="1">
                <a:latin typeface="Book Antiqua" panose="02040602050305030304" pitchFamily="18" charset="0"/>
              </a:rPr>
              <a:t>mediali</a:t>
            </a:r>
            <a:r>
              <a:rPr lang="en-GB" altLang="en-US" dirty="0">
                <a:latin typeface="Book Antiqua" panose="02040602050305030304" pitchFamily="18" charset="0"/>
              </a:rPr>
              <a:t>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posterior-medial surface </a:t>
            </a:r>
            <a:r>
              <a:rPr lang="en-GB" altLang="en-US" dirty="0">
                <a:latin typeface="Book Antiqua" panose="02040602050305030304" pitchFamily="18" charset="0"/>
              </a:rPr>
              <a:t>in relation with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</a:t>
            </a:r>
            <a:r>
              <a:rPr lang="en-GB" altLang="en-US" dirty="0">
                <a:latin typeface="Book Antiqua" panose="02040602050305030304" pitchFamily="18" charset="0"/>
              </a:rPr>
              <a:t>posterior-medial wall of parotid loge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buFont typeface="Arial" panose="020B0604020202020204" pitchFamily="34" charset="0"/>
              <a:buChar char="-"/>
            </a:pPr>
            <a:r>
              <a:rPr lang="en-GB" altLang="en-US" b="1" dirty="0">
                <a:latin typeface="Book Antiqua" panose="02040602050305030304" pitchFamily="18" charset="0"/>
              </a:rPr>
              <a:t> upper end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en-GB" altLang="en-US" dirty="0">
                <a:latin typeface="Book Antiqua" panose="02040602050305030304" pitchFamily="18" charset="0"/>
              </a:rPr>
              <a:t>concave upward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r>
              <a:rPr lang="en-GB" altLang="en-US" dirty="0">
                <a:latin typeface="Book Antiqua" panose="02040602050305030304" pitchFamily="18" charset="0"/>
              </a:rPr>
              <a:t> in relation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</a:t>
            </a:r>
            <a:r>
              <a:rPr lang="sr-Latn-CS" altLang="en-US" dirty="0" err="1">
                <a:latin typeface="Book Antiqua" panose="02040602050305030304" pitchFamily="18" charset="0"/>
              </a:rPr>
              <a:t>meatus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acusticus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externus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</a:t>
            </a:r>
            <a:r>
              <a:rPr lang="en-GB" altLang="en-US" dirty="0">
                <a:latin typeface="Book Antiqua" panose="02040602050305030304" pitchFamily="18" charset="0"/>
              </a:rPr>
              <a:t>temporomandibular joint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en-GB" altLang="en-US" dirty="0">
                <a:latin typeface="Book Antiqua" panose="02040602050305030304" pitchFamily="18" charset="0"/>
              </a:rPr>
              <a:t>pain from this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gland can be felt here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b="1" dirty="0">
                <a:latin typeface="Book Antiqua" panose="02040602050305030304" pitchFamily="18" charset="0"/>
              </a:rPr>
              <a:t>inferior end: </a:t>
            </a:r>
            <a:r>
              <a:rPr lang="en-GB" altLang="en-US" dirty="0">
                <a:latin typeface="Book Antiqua" panose="02040602050305030304" pitchFamily="18" charset="0"/>
              </a:rPr>
              <a:t>related</a:t>
            </a:r>
            <a:r>
              <a:rPr lang="en-GB" altLang="en-US" b="1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with</a:t>
            </a:r>
            <a:r>
              <a:rPr lang="en-GB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tractus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angularis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sz="1100" dirty="0">
                <a:latin typeface="Book Antiqua" panose="02040602050305030304" pitchFamily="18" charset="0"/>
              </a:rPr>
              <a:t>    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b="1" u="sng" dirty="0">
                <a:latin typeface="Book Antiqua" panose="02040602050305030304" pitchFamily="18" charset="0"/>
              </a:rPr>
              <a:t>* </a:t>
            </a:r>
            <a:r>
              <a:rPr lang="en-GB" altLang="en-US" b="1" u="sng" dirty="0">
                <a:latin typeface="Book Antiqua" panose="02040602050305030304" pitchFamily="18" charset="0"/>
              </a:rPr>
              <a:t>Internal relations</a:t>
            </a:r>
            <a:r>
              <a:rPr lang="sr-Latn-CS" altLang="en-US" b="1" u="sng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a. </a:t>
            </a:r>
            <a:r>
              <a:rPr lang="sr-Latn-CS" altLang="en-US" dirty="0" err="1">
                <a:latin typeface="Book Antiqua" panose="02040602050305030304" pitchFamily="18" charset="0"/>
              </a:rPr>
              <a:t>carotis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externa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a. </a:t>
            </a:r>
            <a:r>
              <a:rPr lang="sr-Latn-CS" altLang="en-US" dirty="0" err="1">
                <a:latin typeface="Book Antiqua" panose="02040602050305030304" pitchFamily="18" charset="0"/>
              </a:rPr>
              <a:t>maxillaris</a:t>
            </a:r>
            <a:r>
              <a:rPr lang="sr-Latn-CS" altLang="en-US" dirty="0">
                <a:latin typeface="Book Antiqua" panose="02040602050305030304" pitchFamily="18" charset="0"/>
              </a:rPr>
              <a:t>,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a. </a:t>
            </a:r>
            <a:r>
              <a:rPr lang="sr-Latn-CS" altLang="en-US" dirty="0" err="1">
                <a:latin typeface="Book Antiqua" panose="02040602050305030304" pitchFamily="18" charset="0"/>
              </a:rPr>
              <a:t>temporalis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superficialis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v. </a:t>
            </a:r>
            <a:r>
              <a:rPr lang="sr-Latn-CS" altLang="en-US" dirty="0" err="1">
                <a:latin typeface="Book Antiqua" panose="02040602050305030304" pitchFamily="18" charset="0"/>
              </a:rPr>
              <a:t>jugularis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externa</a:t>
            </a:r>
            <a:r>
              <a:rPr lang="sr-Latn-CS" altLang="en-US" dirty="0">
                <a:latin typeface="Book Antiqua" panose="02040602050305030304" pitchFamily="18" charset="0"/>
              </a:rPr>
              <a:t> / v. </a:t>
            </a:r>
            <a:r>
              <a:rPr lang="sr-Latn-CS" altLang="en-US" dirty="0" err="1">
                <a:latin typeface="Book Antiqua" panose="02040602050305030304" pitchFamily="18" charset="0"/>
              </a:rPr>
              <a:t>retromandibularis</a:t>
            </a:r>
            <a:r>
              <a:rPr lang="sr-Latn-CS" altLang="en-US" dirty="0">
                <a:latin typeface="Book Antiqua" panose="02040602050305030304" pitchFamily="18" charset="0"/>
              </a:rPr>
              <a:t>		- </a:t>
            </a:r>
            <a:r>
              <a:rPr lang="sr-Latn-CS" altLang="en-US" dirty="0" err="1">
                <a:latin typeface="Book Antiqua" panose="02040602050305030304" pitchFamily="18" charset="0"/>
              </a:rPr>
              <a:t>nodi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lymphatici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parotidei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n. </a:t>
            </a:r>
            <a:r>
              <a:rPr lang="sr-Latn-CS" altLang="en-US" dirty="0" err="1">
                <a:latin typeface="Book Antiqua" panose="02040602050305030304" pitchFamily="18" charset="0"/>
              </a:rPr>
              <a:t>facialis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- n. </a:t>
            </a:r>
            <a:r>
              <a:rPr lang="sr-Latn-CS" altLang="en-US" dirty="0" err="1">
                <a:latin typeface="Book Antiqua" panose="02040602050305030304" pitchFamily="18" charset="0"/>
              </a:rPr>
              <a:t>auriculotemporalis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59396" name="Picture 7">
            <a:extLst>
              <a:ext uri="{FF2B5EF4-FFF2-40B4-BE49-F238E27FC236}">
                <a16:creationId xmlns:a16="http://schemas.microsoft.com/office/drawing/2014/main" id="{BB36E08A-39CD-BC1D-7DC1-84934E617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7" t="22185" r="21979" b="27994"/>
          <a:stretch>
            <a:fillRect/>
          </a:stretch>
        </p:blipFill>
        <p:spPr bwMode="auto">
          <a:xfrm>
            <a:off x="4914900" y="1772816"/>
            <a:ext cx="4086225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1">
            <a:extLst>
              <a:ext uri="{FF2B5EF4-FFF2-40B4-BE49-F238E27FC236}">
                <a16:creationId xmlns:a16="http://schemas.microsoft.com/office/drawing/2014/main" id="{91A5BCBC-A254-2117-F7BE-3E84306D7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4" t="51761" r="37395" b="28552"/>
          <a:stretch>
            <a:fillRect/>
          </a:stretch>
        </p:blipFill>
        <p:spPr bwMode="auto">
          <a:xfrm>
            <a:off x="5500688" y="2500313"/>
            <a:ext cx="3286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1">
            <a:extLst>
              <a:ext uri="{FF2B5EF4-FFF2-40B4-BE49-F238E27FC236}">
                <a16:creationId xmlns:a16="http://schemas.microsoft.com/office/drawing/2014/main" id="{C5400F32-9746-68AD-FACF-B77853C46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414338"/>
            <a:ext cx="8572500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</a:t>
            </a:r>
            <a:r>
              <a:rPr lang="en-GB" altLang="en-US" sz="2000" b="1">
                <a:latin typeface="Book Antiqua" panose="02040602050305030304" pitchFamily="18" charset="0"/>
              </a:rPr>
              <a:t>Description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 b="1">
                <a:latin typeface="Book Antiqua" panose="02040602050305030304" pitchFamily="18" charset="0"/>
              </a:rPr>
            </a:br>
            <a:endParaRPr lang="sr-Latn-CS" altLang="en-US" sz="8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* </a:t>
            </a:r>
            <a:r>
              <a:rPr lang="en-GB" altLang="en-US" sz="1900" u="sng">
                <a:latin typeface="Book Antiqua" panose="02040602050305030304" pitchFamily="18" charset="0"/>
              </a:rPr>
              <a:t>anterior surface</a:t>
            </a:r>
            <a:r>
              <a:rPr lang="sr-Latn-CS" altLang="en-US" sz="1900">
                <a:latin typeface="Book Antiqua" panose="02040602050305030304" pitchFamily="18" charset="0"/>
              </a:rPr>
              <a:t>: </a:t>
            </a:r>
            <a:r>
              <a:rPr lang="en-GB" altLang="en-US" sz="1900">
                <a:latin typeface="Book Antiqua" panose="02040602050305030304" pitchFamily="18" charset="0"/>
              </a:rPr>
              <a:t>covered by skin</a:t>
            </a:r>
            <a:br>
              <a:rPr lang="sr-Latn-CS" altLang="en-US" sz="1900">
                <a:latin typeface="Book Antiqua" panose="02040602050305030304" pitchFamily="18" charset="0"/>
              </a:rPr>
            </a:br>
            <a:br>
              <a:rPr lang="sr-Latn-CS" altLang="en-US" sz="1900">
                <a:latin typeface="Book Antiqua" panose="02040602050305030304" pitchFamily="18" charset="0"/>
              </a:rPr>
            </a:br>
            <a:r>
              <a:rPr lang="sr-Latn-CS" altLang="en-US" sz="1900" b="1" i="1">
                <a:latin typeface="Book Antiqua" panose="02040602050305030304" pitchFamily="18" charset="0"/>
              </a:rPr>
              <a:t>         </a:t>
            </a:r>
            <a:r>
              <a:rPr lang="en-GB" altLang="en-US" sz="1900" b="1" i="1">
                <a:latin typeface="Book Antiqua" panose="02040602050305030304" pitchFamily="18" charset="0"/>
              </a:rPr>
              <a:t>upper lip</a:t>
            </a:r>
            <a:r>
              <a:rPr lang="sr-Latn-CS" altLang="en-US" sz="1900" b="1" i="1">
                <a:latin typeface="Book Antiqua" panose="02040602050305030304" pitchFamily="18" charset="0"/>
              </a:rPr>
              <a:t> </a:t>
            </a:r>
            <a:r>
              <a:rPr lang="en-GB" altLang="en-US" sz="1900" b="1" i="1">
                <a:latin typeface="Book Antiqua" panose="02040602050305030304" pitchFamily="18" charset="0"/>
              </a:rPr>
              <a:t>(</a:t>
            </a:r>
            <a:r>
              <a:rPr lang="sr-Latn-CS" altLang="en-US" sz="1900" b="1" i="1">
                <a:latin typeface="Book Antiqua" panose="02040602050305030304" pitchFamily="18" charset="0"/>
              </a:rPr>
              <a:t>labium superius</a:t>
            </a:r>
            <a:r>
              <a:rPr lang="en-GB" altLang="en-US" sz="1900" b="1" i="1">
                <a:latin typeface="Book Antiqua" panose="02040602050305030304" pitchFamily="18" charset="0"/>
              </a:rPr>
              <a:t>)</a:t>
            </a:r>
            <a:endParaRPr lang="sr-Latn-CS" altLang="en-US" sz="1900" b="1" i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1900">
                <a:latin typeface="Book Antiqua" panose="02040602050305030304" pitchFamily="18" charset="0"/>
              </a:rPr>
              <a:t>          - </a:t>
            </a:r>
            <a:r>
              <a:rPr lang="en-GB" altLang="en-US" sz="1900">
                <a:latin typeface="Book Antiqua" panose="02040602050305030304" pitchFamily="18" charset="0"/>
              </a:rPr>
              <a:t>upper border: nasolabial groove (</a:t>
            </a:r>
            <a:r>
              <a:rPr lang="sr-Latn-CS" altLang="en-US" sz="1900">
                <a:latin typeface="Book Antiqua" panose="02040602050305030304" pitchFamily="18" charset="0"/>
              </a:rPr>
              <a:t>sulcus nasolabialis</a:t>
            </a:r>
            <a:r>
              <a:rPr lang="en-GB" altLang="en-US" sz="1900">
                <a:latin typeface="Book Antiqua" panose="02040602050305030304" pitchFamily="18" charset="0"/>
              </a:rPr>
              <a:t>)</a:t>
            </a:r>
            <a:br>
              <a:rPr lang="sr-Latn-CS" altLang="en-US" sz="1900">
                <a:latin typeface="Book Antiqua" panose="02040602050305030304" pitchFamily="18" charset="0"/>
              </a:rPr>
            </a:br>
            <a:r>
              <a:rPr lang="sr-Latn-CS" altLang="en-US" sz="1900">
                <a:latin typeface="Book Antiqua" panose="02040602050305030304" pitchFamily="18" charset="0"/>
              </a:rPr>
              <a:t>          - </a:t>
            </a:r>
            <a:r>
              <a:rPr lang="en-GB" altLang="en-US" sz="1900">
                <a:latin typeface="Book Antiqua" panose="02040602050305030304" pitchFamily="18" charset="0"/>
              </a:rPr>
              <a:t>grove in the middle part is named </a:t>
            </a:r>
            <a:r>
              <a:rPr lang="sr-Latn-CS" altLang="en-US" sz="1900" b="1" i="1">
                <a:latin typeface="Book Antiqua" panose="02040602050305030304" pitchFamily="18" charset="0"/>
              </a:rPr>
              <a:t>philtrum</a:t>
            </a:r>
            <a:br>
              <a:rPr lang="sr-Latn-CS" altLang="en-US" sz="1900" b="1" i="1">
                <a:latin typeface="Book Antiqua" panose="02040602050305030304" pitchFamily="18" charset="0"/>
              </a:rPr>
            </a:br>
            <a:br>
              <a:rPr lang="sr-Latn-CS" altLang="en-US" sz="1900" i="1">
                <a:latin typeface="Book Antiqua" panose="02040602050305030304" pitchFamily="18" charset="0"/>
              </a:rPr>
            </a:br>
            <a:r>
              <a:rPr lang="sr-Latn-CS" altLang="en-US" sz="1900" i="1">
                <a:latin typeface="Book Antiqua" panose="02040602050305030304" pitchFamily="18" charset="0"/>
              </a:rPr>
              <a:t>         </a:t>
            </a:r>
            <a:r>
              <a:rPr lang="en-GB" altLang="en-US" sz="1900" b="1" i="1">
                <a:latin typeface="Book Antiqua" panose="02040602050305030304" pitchFamily="18" charset="0"/>
              </a:rPr>
              <a:t>lower lip (</a:t>
            </a:r>
            <a:r>
              <a:rPr lang="sr-Latn-CS" altLang="en-US" sz="1900" b="1" i="1">
                <a:latin typeface="Book Antiqua" panose="02040602050305030304" pitchFamily="18" charset="0"/>
              </a:rPr>
              <a:t>labium inferis</a:t>
            </a:r>
            <a:r>
              <a:rPr lang="en-GB" altLang="en-US" sz="1900" b="1" i="1">
                <a:latin typeface="Book Antiqua" panose="02040602050305030304" pitchFamily="18" charset="0"/>
              </a:rPr>
              <a:t>)</a:t>
            </a:r>
            <a:endParaRPr lang="sr-Latn-CS" altLang="en-US" sz="1900" i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1900">
                <a:latin typeface="Book Antiqua" panose="02040602050305030304" pitchFamily="18" charset="0"/>
              </a:rPr>
              <a:t>          - </a:t>
            </a:r>
            <a:r>
              <a:rPr lang="en-GB" altLang="en-US" sz="1900">
                <a:latin typeface="Book Antiqua" panose="02040602050305030304" pitchFamily="18" charset="0"/>
              </a:rPr>
              <a:t>lower border: mentolabial groove</a:t>
            </a:r>
            <a:br>
              <a:rPr lang="en-GB" altLang="en-US" sz="1900">
                <a:latin typeface="Book Antiqua" panose="02040602050305030304" pitchFamily="18" charset="0"/>
              </a:rPr>
            </a:br>
            <a:r>
              <a:rPr lang="en-GB" altLang="en-US" sz="1900">
                <a:latin typeface="Book Antiqua" panose="02040602050305030304" pitchFamily="18" charset="0"/>
              </a:rPr>
              <a:t>                                    (</a:t>
            </a:r>
            <a:r>
              <a:rPr lang="sr-Latn-CS" altLang="en-US" sz="1900">
                <a:latin typeface="Book Antiqua" panose="02040602050305030304" pitchFamily="18" charset="0"/>
              </a:rPr>
              <a:t> sulcus mentolabialis</a:t>
            </a:r>
            <a:r>
              <a:rPr lang="en-GB" altLang="en-US" sz="190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  * The juncture where the lips meet the surrounding </a:t>
            </a:r>
            <a:b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</a:br>
            <a:r>
              <a:rPr lang="en-GB" altLang="en-US">
                <a:solidFill>
                  <a:srgbClr val="202122"/>
                </a:solidFill>
                <a:latin typeface="Book Antiqua" panose="02040602050305030304" pitchFamily="18" charset="0"/>
              </a:rPr>
              <a:t>    skin of the mouth area is the </a:t>
            </a:r>
            <a:r>
              <a:rPr lang="en-GB" altLang="en-US" u="sng">
                <a:latin typeface="Book Antiqua" panose="02040602050305030304" pitchFamily="18" charset="0"/>
              </a:rPr>
              <a:t>vermilion border</a:t>
            </a:r>
            <a:r>
              <a:rPr lang="en-GB" altLang="en-US" u="sng">
                <a:solidFill>
                  <a:srgbClr val="202122"/>
                </a:solidFill>
                <a:latin typeface="Book Antiqua" panose="02040602050305030304" pitchFamily="18" charset="0"/>
              </a:rPr>
              <a:t> </a:t>
            </a:r>
            <a:endParaRPr lang="sr-Latn-CS" altLang="en-US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1900">
                <a:latin typeface="Book Antiqua" panose="02040602050305030304" pitchFamily="18" charset="0"/>
              </a:rPr>
              <a:t>   * </a:t>
            </a:r>
            <a:r>
              <a:rPr lang="en-GB" altLang="en-US" sz="1900" u="sng">
                <a:latin typeface="Book Antiqua" panose="02040602050305030304" pitchFamily="18" charset="0"/>
              </a:rPr>
              <a:t>posterior surface</a:t>
            </a:r>
            <a:r>
              <a:rPr lang="sr-Latn-CS" altLang="en-US" sz="1900">
                <a:latin typeface="Book Antiqua" panose="02040602050305030304" pitchFamily="18" charset="0"/>
              </a:rPr>
              <a:t>: </a:t>
            </a:r>
            <a:r>
              <a:rPr lang="en-GB" altLang="en-US" sz="1900">
                <a:latin typeface="Book Antiqua" panose="02040602050305030304" pitchFamily="18" charset="0"/>
              </a:rPr>
              <a:t>covered by mucosa</a:t>
            </a:r>
            <a:br>
              <a:rPr lang="sr-Latn-CS" altLang="en-US" sz="1900">
                <a:latin typeface="Book Antiqua" panose="02040602050305030304" pitchFamily="18" charset="0"/>
              </a:rPr>
            </a:br>
            <a:br>
              <a:rPr lang="sr-Latn-CS" altLang="en-US" sz="1900">
                <a:latin typeface="Book Antiqua" panose="02040602050305030304" pitchFamily="18" charset="0"/>
              </a:rPr>
            </a:br>
            <a:r>
              <a:rPr lang="sr-Latn-CS" altLang="en-US" sz="1900">
                <a:latin typeface="Book Antiqua" panose="02040602050305030304" pitchFamily="18" charset="0"/>
              </a:rPr>
              <a:t>   * </a:t>
            </a:r>
            <a:r>
              <a:rPr lang="en-GB" altLang="en-US" sz="1900" u="sng">
                <a:latin typeface="Book Antiqua" panose="02040602050305030304" pitchFamily="18" charset="0"/>
              </a:rPr>
              <a:t>free borders</a:t>
            </a:r>
            <a:r>
              <a:rPr lang="sr-Latn-CS" altLang="en-US" sz="1900" u="sng">
                <a:latin typeface="Book Antiqua" panose="02040602050305030304" pitchFamily="18" charset="0"/>
              </a:rPr>
              <a:t>:</a:t>
            </a:r>
            <a:r>
              <a:rPr lang="sr-Latn-CS" altLang="en-US" sz="1900">
                <a:latin typeface="Book Antiqua" panose="02040602050305030304" pitchFamily="18" charset="0"/>
              </a:rPr>
              <a:t> </a:t>
            </a:r>
            <a:br>
              <a:rPr lang="sr-Latn-CS" altLang="en-US" sz="1900">
                <a:latin typeface="Book Antiqua" panose="02040602050305030304" pitchFamily="18" charset="0"/>
              </a:rPr>
            </a:br>
            <a:r>
              <a:rPr lang="sr-Latn-CS" altLang="en-US" sz="1900">
                <a:latin typeface="Book Antiqua" panose="02040602050305030304" pitchFamily="18" charset="0"/>
              </a:rPr>
              <a:t>          - </a:t>
            </a:r>
            <a:r>
              <a:rPr lang="en-GB" altLang="en-US" sz="1900">
                <a:latin typeface="Book Antiqua" panose="02040602050305030304" pitchFamily="18" charset="0"/>
              </a:rPr>
              <a:t>laterally lips get thinner, join and form</a:t>
            </a:r>
            <a:br>
              <a:rPr lang="sr-Latn-CS" altLang="en-US" sz="1900">
                <a:latin typeface="Book Antiqua" panose="02040602050305030304" pitchFamily="18" charset="0"/>
              </a:rPr>
            </a:br>
            <a:r>
              <a:rPr lang="sr-Latn-CS" altLang="en-US" sz="1900">
                <a:latin typeface="Book Antiqua" panose="02040602050305030304" pitchFamily="18" charset="0"/>
              </a:rPr>
              <a:t>           </a:t>
            </a:r>
            <a:r>
              <a:rPr lang="en-GB" altLang="en-US" sz="1900">
                <a:latin typeface="Book Antiqua" panose="02040602050305030304" pitchFamily="18" charset="0"/>
              </a:rPr>
              <a:t> angle of mouth</a:t>
            </a:r>
            <a:r>
              <a:rPr lang="sr-Latn-CS" altLang="en-US" sz="1900">
                <a:latin typeface="Book Antiqua" panose="02040602050305030304" pitchFamily="18" charset="0"/>
              </a:rPr>
              <a:t> </a:t>
            </a:r>
            <a:r>
              <a:rPr lang="en-GB" altLang="en-US" sz="1900">
                <a:latin typeface="Book Antiqua" panose="02040602050305030304" pitchFamily="18" charset="0"/>
              </a:rPr>
              <a:t>(</a:t>
            </a:r>
            <a:r>
              <a:rPr lang="sr-Latn-CS" altLang="en-US" sz="1900" b="1" i="1">
                <a:latin typeface="Book Antiqua" panose="02040602050305030304" pitchFamily="18" charset="0"/>
              </a:rPr>
              <a:t>angulus oris</a:t>
            </a:r>
            <a:r>
              <a:rPr lang="en-GB" altLang="en-US" sz="1900" b="1" i="1">
                <a:latin typeface="Book Antiqua" panose="02040602050305030304" pitchFamily="18" charset="0"/>
              </a:rPr>
              <a:t>)</a:t>
            </a:r>
            <a:br>
              <a:rPr lang="sr-Latn-CS" altLang="en-US" sz="1900" b="1" i="1">
                <a:latin typeface="Book Antiqua" panose="02040602050305030304" pitchFamily="18" charset="0"/>
              </a:rPr>
            </a:br>
            <a:r>
              <a:rPr lang="sr-Latn-CS" altLang="en-US" sz="1900" b="1" i="1">
                <a:latin typeface="Book Antiqua" panose="02040602050305030304" pitchFamily="18" charset="0"/>
              </a:rPr>
              <a:t>          </a:t>
            </a:r>
            <a:r>
              <a:rPr lang="sr-Latn-CS" altLang="en-US" sz="1900" i="1">
                <a:latin typeface="Book Antiqua" panose="02040602050305030304" pitchFamily="18" charset="0"/>
              </a:rPr>
              <a:t>- </a:t>
            </a:r>
            <a:r>
              <a:rPr lang="en-GB" altLang="en-US" sz="1900">
                <a:latin typeface="Book Antiqua" panose="02040602050305030304" pitchFamily="18" charset="0"/>
              </a:rPr>
              <a:t>lateral to this angle</a:t>
            </a:r>
            <a:r>
              <a:rPr lang="sr-Latn-CS" altLang="en-US" sz="1900">
                <a:latin typeface="Book Antiqua" panose="02040602050305030304" pitchFamily="18" charset="0"/>
              </a:rPr>
              <a:t>, </a:t>
            </a:r>
            <a:r>
              <a:rPr lang="en-GB" altLang="en-US" sz="1900">
                <a:latin typeface="Book Antiqua" panose="02040602050305030304" pitchFamily="18" charset="0"/>
              </a:rPr>
              <a:t>vermilion border of </a:t>
            </a:r>
            <a:br>
              <a:rPr lang="en-GB" altLang="en-US" sz="1900">
                <a:latin typeface="Book Antiqua" panose="02040602050305030304" pitchFamily="18" charset="0"/>
              </a:rPr>
            </a:br>
            <a:r>
              <a:rPr lang="en-GB" altLang="en-US" sz="1900">
                <a:latin typeface="Book Antiqua" panose="02040602050305030304" pitchFamily="18" charset="0"/>
              </a:rPr>
              <a:t>            upper and lower lips</a:t>
            </a:r>
            <a:r>
              <a:rPr lang="sr-Latn-CS" altLang="en-US" sz="1900">
                <a:latin typeface="Book Antiqua" panose="02040602050305030304" pitchFamily="18" charset="0"/>
              </a:rPr>
              <a:t> </a:t>
            </a:r>
            <a:r>
              <a:rPr lang="en-GB" altLang="en-US" sz="1900">
                <a:latin typeface="Book Antiqua" panose="02040602050305030304" pitchFamily="18" charset="0"/>
              </a:rPr>
              <a:t>are joined forming </a:t>
            </a:r>
            <a:br>
              <a:rPr lang="en-GB" altLang="en-US" sz="1900">
                <a:latin typeface="Book Antiqua" panose="02040602050305030304" pitchFamily="18" charset="0"/>
              </a:rPr>
            </a:br>
            <a:r>
              <a:rPr lang="en-GB" altLang="en-US" sz="1900">
                <a:latin typeface="Book Antiqua" panose="02040602050305030304" pitchFamily="18" charset="0"/>
              </a:rPr>
              <a:t>             </a:t>
            </a:r>
            <a:r>
              <a:rPr lang="en-GB" altLang="en-US" sz="1900" b="1" i="1">
                <a:latin typeface="Book Antiqua" panose="02040602050305030304" pitchFamily="18" charset="0"/>
              </a:rPr>
              <a:t>corner of mouth </a:t>
            </a:r>
            <a:r>
              <a:rPr lang="en-GB" altLang="en-US" sz="1900">
                <a:latin typeface="Book Antiqua" panose="02040602050305030304" pitchFamily="18" charset="0"/>
              </a:rPr>
              <a:t>(</a:t>
            </a:r>
            <a:r>
              <a:rPr lang="sr-Latn-CS" altLang="en-US" sz="1900" b="1" i="1">
                <a:latin typeface="Book Antiqua" panose="02040602050305030304" pitchFamily="18" charset="0"/>
              </a:rPr>
              <a:t>commisura labiorum</a:t>
            </a:r>
            <a:r>
              <a:rPr lang="en-GB" altLang="en-US" sz="1900" b="1" i="1">
                <a:latin typeface="Book Antiqua" panose="02040602050305030304" pitchFamily="18" charset="0"/>
              </a:rPr>
              <a:t>)</a:t>
            </a:r>
            <a:br>
              <a:rPr lang="sr-Latn-CS" altLang="en-US" sz="1900" b="1" i="1">
                <a:latin typeface="Book Antiqua" panose="02040602050305030304" pitchFamily="18" charset="0"/>
              </a:rPr>
            </a:br>
            <a:r>
              <a:rPr lang="sr-Latn-CS" altLang="en-US" sz="1900" b="1" i="1">
                <a:latin typeface="Book Antiqua" panose="02040602050305030304" pitchFamily="18" charset="0"/>
              </a:rPr>
              <a:t>         </a:t>
            </a:r>
            <a:r>
              <a:rPr lang="sr-Latn-CS" altLang="en-US" sz="1900">
                <a:latin typeface="Book Antiqua" panose="02040602050305030304" pitchFamily="18" charset="0"/>
              </a:rPr>
              <a:t> - </a:t>
            </a:r>
            <a:r>
              <a:rPr lang="en-GB" altLang="en-US" sz="1900">
                <a:latin typeface="Book Antiqua" panose="02040602050305030304" pitchFamily="18" charset="0"/>
              </a:rPr>
              <a:t>both lips and right and left angle of mouth</a:t>
            </a:r>
            <a:br>
              <a:rPr lang="sr-Latn-CS" altLang="en-US" sz="1900" b="1" i="1">
                <a:latin typeface="Book Antiqua" panose="02040602050305030304" pitchFamily="18" charset="0"/>
              </a:rPr>
            </a:br>
            <a:r>
              <a:rPr lang="sr-Latn-CS" altLang="en-US" sz="1900">
                <a:latin typeface="Book Antiqua" panose="02040602050305030304" pitchFamily="18" charset="0"/>
              </a:rPr>
              <a:t>           </a:t>
            </a:r>
            <a:r>
              <a:rPr lang="en-GB" altLang="en-US" sz="1900">
                <a:latin typeface="Book Antiqua" panose="02040602050305030304" pitchFamily="18" charset="0"/>
              </a:rPr>
              <a:t> form </a:t>
            </a:r>
            <a:r>
              <a:rPr lang="en-GB" altLang="en-US" sz="1900" b="1" i="1">
                <a:latin typeface="Book Antiqua" panose="02040602050305030304" pitchFamily="18" charset="0"/>
              </a:rPr>
              <a:t>oral fissure</a:t>
            </a:r>
            <a:r>
              <a:rPr lang="sr-Latn-CS" altLang="en-US" sz="1900" b="1" i="1">
                <a:latin typeface="Book Antiqua" panose="02040602050305030304" pitchFamily="18" charset="0"/>
              </a:rPr>
              <a:t> (rima oris)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FBED91-3EC0-B6F4-6F55-E29B44AC9256}"/>
              </a:ext>
            </a:extLst>
          </p:cNvPr>
          <p:cNvSpPr/>
          <p:nvPr/>
        </p:nvSpPr>
        <p:spPr>
          <a:xfrm>
            <a:off x="2607455" y="264711"/>
            <a:ext cx="392908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Lips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Labia 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oris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13317" name="Picture 2">
            <a:extLst>
              <a:ext uri="{FF2B5EF4-FFF2-40B4-BE49-F238E27FC236}">
                <a16:creationId xmlns:a16="http://schemas.microsoft.com/office/drawing/2014/main" id="{FE82058B-94A3-795F-B47A-C259FAC22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9" t="45000" r="37891" b="21249"/>
          <a:stretch>
            <a:fillRect/>
          </a:stretch>
        </p:blipFill>
        <p:spPr bwMode="auto">
          <a:xfrm>
            <a:off x="5500688" y="4000500"/>
            <a:ext cx="3317875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AEC3A1-99B3-9E1F-1E36-D2721C0239A2}"/>
              </a:ext>
            </a:extLst>
          </p:cNvPr>
          <p:cNvSpPr/>
          <p:nvPr/>
        </p:nvSpPr>
        <p:spPr>
          <a:xfrm>
            <a:off x="5239487" y="224267"/>
            <a:ext cx="371477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parotis</a:t>
            </a:r>
          </a:p>
        </p:txBody>
      </p:sp>
      <p:sp>
        <p:nvSpPr>
          <p:cNvPr id="60419" name="Rectangle 5">
            <a:extLst>
              <a:ext uri="{FF2B5EF4-FFF2-40B4-BE49-F238E27FC236}">
                <a16:creationId xmlns:a16="http://schemas.microsoft.com/office/drawing/2014/main" id="{41BACB70-5694-719F-BF8A-B6721328C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65" y="620688"/>
            <a:ext cx="8715375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 </a:t>
            </a: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Parotid gland has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1) </a:t>
            </a:r>
            <a:r>
              <a:rPr lang="en-GB" altLang="en-US" dirty="0">
                <a:latin typeface="Book Antiqua" panose="02040602050305030304" pitchFamily="18" charset="0"/>
              </a:rPr>
              <a:t>superficial part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dirty="0" err="1">
                <a:latin typeface="Book Antiqua" panose="02040602050305030304" pitchFamily="18" charset="0"/>
              </a:rPr>
              <a:t>pars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superficialis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2) </a:t>
            </a:r>
            <a:r>
              <a:rPr lang="en-GB" altLang="en-US" dirty="0">
                <a:latin typeface="Book Antiqua" panose="02040602050305030304" pitchFamily="18" charset="0"/>
              </a:rPr>
              <a:t>deep part </a:t>
            </a:r>
            <a:r>
              <a:rPr lang="sr-Latn-CS" altLang="en-US" dirty="0">
                <a:latin typeface="Book Antiqua" panose="02040602050305030304" pitchFamily="18" charset="0"/>
              </a:rPr>
              <a:t>(</a:t>
            </a:r>
            <a:r>
              <a:rPr lang="sr-Latn-CS" altLang="en-US" dirty="0" err="1">
                <a:latin typeface="Book Antiqua" panose="02040602050305030304" pitchFamily="18" charset="0"/>
              </a:rPr>
              <a:t>pars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profunda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these parts are connected by the “bridge” of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glandular tissue </a:t>
            </a:r>
            <a:r>
              <a:rPr lang="sr-Latn-CS" altLang="en-US" dirty="0">
                <a:latin typeface="Book Antiqua" panose="02040602050305030304" pitchFamily="18" charset="0"/>
              </a:rPr>
              <a:t>– </a:t>
            </a:r>
            <a:r>
              <a:rPr lang="sr-Latn-CS" altLang="en-US" dirty="0" err="1">
                <a:latin typeface="Book Antiqua" panose="02040602050305030304" pitchFamily="18" charset="0"/>
              </a:rPr>
              <a:t>isthmus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glandulae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parotideae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* </a:t>
            </a:r>
            <a:r>
              <a:rPr lang="en-GB" altLang="en-US" dirty="0">
                <a:latin typeface="Book Antiqua" panose="02040602050305030304" pitchFamily="18" charset="0"/>
              </a:rPr>
              <a:t>Excretory canal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</a:p>
          <a:p>
            <a:pPr eaLnBrk="1" hangingPunct="1"/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Parotid duct (D</a:t>
            </a:r>
            <a:r>
              <a:rPr lang="sr-Latn-CS" altLang="en-US" b="1" dirty="0" err="1">
                <a:latin typeface="Book Antiqua" panose="02040602050305030304" pitchFamily="18" charset="0"/>
              </a:rPr>
              <a:t>uctus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parotideus</a:t>
            </a:r>
            <a:r>
              <a:rPr lang="en-GB" altLang="en-US" b="1" dirty="0">
                <a:latin typeface="Book Antiqua" panose="02040602050305030304" pitchFamily="18" charset="0"/>
              </a:rPr>
              <a:t>)</a:t>
            </a:r>
            <a:r>
              <a:rPr lang="sr-Latn-CS" altLang="en-US" b="1" dirty="0">
                <a:latin typeface="Book Antiqua" panose="02040602050305030304" pitchFamily="18" charset="0"/>
              </a:rPr>
              <a:t> (</a:t>
            </a:r>
            <a:r>
              <a:rPr lang="sr-Latn-CS" altLang="en-US" b="1" dirty="0" err="1">
                <a:latin typeface="Book Antiqua" panose="02040602050305030304" pitchFamily="18" charset="0"/>
              </a:rPr>
              <a:t>Stenon</a:t>
            </a:r>
            <a:r>
              <a:rPr lang="en-GB" altLang="en-US" b="1" dirty="0">
                <a:latin typeface="Book Antiqua" panose="02040602050305030304" pitchFamily="18" charset="0"/>
              </a:rPr>
              <a:t>’s</a:t>
            </a:r>
            <a:r>
              <a:rPr lang="sr-Latn-CS" altLang="en-US" b="1" dirty="0">
                <a:latin typeface="Book Antiqua" panose="02040602050305030304" pitchFamily="18" charset="0"/>
              </a:rPr>
              <a:t> </a:t>
            </a:r>
            <a:r>
              <a:rPr lang="en-GB" altLang="en-US" b="1" dirty="0">
                <a:latin typeface="Book Antiqua" panose="02040602050305030304" pitchFamily="18" charset="0"/>
              </a:rPr>
              <a:t>canal</a:t>
            </a:r>
            <a:r>
              <a:rPr lang="sr-Latn-CS" altLang="en-US" b="1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-  45-50 mm</a:t>
            </a:r>
            <a:r>
              <a:rPr lang="en-GB" altLang="en-US" dirty="0">
                <a:latin typeface="Book Antiqua" panose="02040602050305030304" pitchFamily="18" charset="0"/>
              </a:rPr>
              <a:t> long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Latn-CS" altLang="en-US" dirty="0">
                <a:latin typeface="Book Antiqua" panose="02040602050305030304" pitchFamily="18" charset="0"/>
              </a:rPr>
              <a:t> - </a:t>
            </a: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opens at papilla parotidean into superior fornix </a:t>
            </a:r>
            <a:b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of oral </a:t>
            </a:r>
            <a:r>
              <a:rPr lang="en-GB" altLang="en-US" sz="18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vetible</a:t>
            </a: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 (vestibulum </a:t>
            </a:r>
            <a:r>
              <a:rPr lang="en-GB" altLang="en-US" sz="1800" dirty="0" err="1">
                <a:latin typeface="Book Antiqua" panose="02040602050305030304" pitchFamily="18" charset="0"/>
                <a:cs typeface="Times New Roman" panose="02020603050405020304" pitchFamily="18" charset="0"/>
              </a:rPr>
              <a:t>oris</a:t>
            </a: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)</a:t>
            </a:r>
            <a:r>
              <a:rPr lang="sr-Latn-CS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the most often </a:t>
            </a:r>
            <a:b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   in the level of the 2</a:t>
            </a:r>
            <a:r>
              <a:rPr lang="en-GB" altLang="en-US" sz="1800" baseline="30000" dirty="0">
                <a:latin typeface="Book Antiqua" panose="02040602050305030304" pitchFamily="18" charset="0"/>
                <a:cs typeface="Times New Roman" panose="02020603050405020304" pitchFamily="18" charset="0"/>
              </a:rPr>
              <a:t>nd</a:t>
            </a:r>
            <a:r>
              <a:rPr lang="en-GB" altLang="en-US" sz="1800" dirty="0">
                <a:latin typeface="Book Antiqua" panose="02040602050305030304" pitchFamily="18" charset="0"/>
                <a:cs typeface="Times New Roman" panose="02020603050405020304" pitchFamily="18" charset="0"/>
              </a:rPr>
              <a:t> upper molar tooth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solidFill>
                  <a:srgbClr val="0D0D0D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t</a:t>
            </a:r>
            <a:r>
              <a:rPr lang="en-GB" b="0" i="0" dirty="0">
                <a:solidFill>
                  <a:srgbClr val="0D0D0D"/>
                </a:solidFill>
                <a:effectLst/>
                <a:latin typeface="Book Antiqua" panose="02040602050305030304" pitchFamily="18" charset="0"/>
                <a:cs typeface="Times New Roman" panose="02020603050405020304" pitchFamily="18" charset="0"/>
              </a:rPr>
              <a:t>he parotid duct projects on the face along a line connecting the lower border of</a:t>
            </a:r>
            <a:br>
              <a:rPr lang="en-GB" b="0" i="0" dirty="0">
                <a:solidFill>
                  <a:srgbClr val="0D0D0D"/>
                </a:solidFill>
                <a:effectLst/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en-GB" b="0" i="0" dirty="0">
                <a:solidFill>
                  <a:srgbClr val="0D0D0D"/>
                </a:solidFill>
                <a:effectLst/>
                <a:latin typeface="Book Antiqua" panose="02040602050305030304" pitchFamily="18" charset="0"/>
                <a:cs typeface="Times New Roman" panose="02020603050405020304" pitchFamily="18" charset="0"/>
              </a:rPr>
              <a:t>   the tragus of auricula with the midpoint of the upper lip.</a:t>
            </a:r>
          </a:p>
          <a:p>
            <a:pPr eaLnBrk="1" hangingPunct="1"/>
            <a:br>
              <a:rPr lang="sr-Latn-CS" altLang="en-US" dirty="0">
                <a:latin typeface="Book Antiqua" panose="02040602050305030304" pitchFamily="18" charset="0"/>
              </a:rPr>
            </a:br>
            <a:endParaRPr lang="sr-Latn-CS" altLang="en-US" dirty="0">
              <a:latin typeface="Book Antiqua" panose="02040602050305030304" pitchFamily="18" charset="0"/>
            </a:endParaRPr>
          </a:p>
        </p:txBody>
      </p:sp>
      <p:pic>
        <p:nvPicPr>
          <p:cNvPr id="60420" name="Picture 7">
            <a:extLst>
              <a:ext uri="{FF2B5EF4-FFF2-40B4-BE49-F238E27FC236}">
                <a16:creationId xmlns:a16="http://schemas.microsoft.com/office/drawing/2014/main" id="{008BF818-484F-5DD7-AB06-0A3E30CF9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53" t="22185" r="24573" b="27994"/>
          <a:stretch>
            <a:fillRect/>
          </a:stretch>
        </p:blipFill>
        <p:spPr bwMode="auto">
          <a:xfrm>
            <a:off x="5239513" y="908720"/>
            <a:ext cx="37147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AEC3A1-99B3-9E1F-1E36-D2721C0239A2}"/>
              </a:ext>
            </a:extLst>
          </p:cNvPr>
          <p:cNvSpPr/>
          <p:nvPr/>
        </p:nvSpPr>
        <p:spPr>
          <a:xfrm>
            <a:off x="5239513" y="31198"/>
            <a:ext cx="371477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sr-Latn-CS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Glandula parotis</a:t>
            </a:r>
          </a:p>
        </p:txBody>
      </p:sp>
      <p:pic>
        <p:nvPicPr>
          <p:cNvPr id="60420" name="Picture 7">
            <a:extLst>
              <a:ext uri="{FF2B5EF4-FFF2-40B4-BE49-F238E27FC236}">
                <a16:creationId xmlns:a16="http://schemas.microsoft.com/office/drawing/2014/main" id="{008BF818-484F-5DD7-AB06-0A3E30CF9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53" t="22185" r="24573" b="27994"/>
          <a:stretch>
            <a:fillRect/>
          </a:stretch>
        </p:blipFill>
        <p:spPr bwMode="auto">
          <a:xfrm>
            <a:off x="5239513" y="764704"/>
            <a:ext cx="37147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Rectangle 4">
            <a:extLst>
              <a:ext uri="{FF2B5EF4-FFF2-40B4-BE49-F238E27FC236}">
                <a16:creationId xmlns:a16="http://schemas.microsoft.com/office/drawing/2014/main" id="{D6B1BF72-0399-5EE1-E963-5308834F7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24744"/>
            <a:ext cx="8496944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* Blood vessels and nerves</a:t>
            </a:r>
          </a:p>
          <a:p>
            <a:pPr eaLnBrk="1" hangingPunct="1"/>
            <a:endParaRPr lang="en-GB" altLang="en-US" b="1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b="1" dirty="0">
                <a:latin typeface="Book Antiqua" panose="02040602050305030304" pitchFamily="18" charset="0"/>
              </a:rPr>
              <a:t>Arteries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- a. </a:t>
            </a:r>
            <a:r>
              <a:rPr lang="sr-Latn-CS" altLang="en-US" dirty="0" err="1">
                <a:latin typeface="Book Antiqua" panose="02040602050305030304" pitchFamily="18" charset="0"/>
              </a:rPr>
              <a:t>auricularis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posterior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      - a. </a:t>
            </a:r>
            <a:r>
              <a:rPr lang="sr-Latn-CS" altLang="en-US" dirty="0" err="1">
                <a:latin typeface="Book Antiqua" panose="02040602050305030304" pitchFamily="18" charset="0"/>
              </a:rPr>
              <a:t>temporalis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superficialis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b="1" dirty="0">
                <a:latin typeface="Book Antiqua" panose="02040602050305030304" pitchFamily="18" charset="0"/>
              </a:rPr>
              <a:t>Veins drain into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</a:t>
            </a:r>
            <a:r>
              <a:rPr lang="sr-Latn-CS" altLang="en-US" dirty="0">
                <a:latin typeface="Book Antiqua" panose="02040602050305030304" pitchFamily="18" charset="0"/>
              </a:rPr>
              <a:t>- v. </a:t>
            </a:r>
            <a:r>
              <a:rPr lang="sr-Latn-CS" altLang="en-US" dirty="0" err="1">
                <a:latin typeface="Book Antiqua" panose="02040602050305030304" pitchFamily="18" charset="0"/>
              </a:rPr>
              <a:t>jugularis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externa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- v. </a:t>
            </a:r>
            <a:r>
              <a:rPr lang="sr-Latn-CS" altLang="en-US" dirty="0" err="1">
                <a:latin typeface="Book Antiqua" panose="02040602050305030304" pitchFamily="18" charset="0"/>
              </a:rPr>
              <a:t>retromandibularis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Innervation:</a:t>
            </a:r>
          </a:p>
          <a:p>
            <a:pPr eaLnBrk="1" hangingPunct="1"/>
            <a:r>
              <a:rPr lang="en-GB" altLang="en-US" u="sng" dirty="0">
                <a:latin typeface="Book Antiqua" panose="02040602050305030304" pitchFamily="18" charset="0"/>
              </a:rPr>
              <a:t>sensory</a:t>
            </a:r>
            <a:r>
              <a:rPr lang="sr-Latn-CS" altLang="en-US" u="sng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>
                <a:latin typeface="Book Antiqua" panose="02040602050305030304" pitchFamily="18" charset="0"/>
              </a:rPr>
              <a:t>- n. </a:t>
            </a:r>
            <a:r>
              <a:rPr lang="sr-Latn-CS" altLang="en-US" dirty="0" err="1">
                <a:latin typeface="Book Antiqua" panose="02040602050305030304" pitchFamily="18" charset="0"/>
              </a:rPr>
              <a:t>auricularis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magnus</a:t>
            </a:r>
            <a:r>
              <a:rPr lang="en-GB" altLang="en-US" dirty="0">
                <a:latin typeface="Book Antiqua" panose="02040602050305030304" pitchFamily="18" charset="0"/>
              </a:rPr>
              <a:t> (plexus cervicalis)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>
                <a:latin typeface="Book Antiqua" panose="02040602050305030304" pitchFamily="18" charset="0"/>
              </a:rPr>
              <a:t>- n. </a:t>
            </a:r>
            <a:r>
              <a:rPr lang="sr-Latn-CS" altLang="en-US" dirty="0" err="1">
                <a:latin typeface="Book Antiqua" panose="02040602050305030304" pitchFamily="18" charset="0"/>
              </a:rPr>
              <a:t>auriculotemporalis</a:t>
            </a:r>
            <a:r>
              <a:rPr lang="en-GB" altLang="en-US" dirty="0">
                <a:latin typeface="Book Antiqua" panose="02040602050305030304" pitchFamily="18" charset="0"/>
              </a:rPr>
              <a:t> (n. </a:t>
            </a:r>
            <a:r>
              <a:rPr lang="en-GB" altLang="en-US" dirty="0" err="1">
                <a:latin typeface="Book Antiqua" panose="02040602050305030304" pitchFamily="18" charset="0"/>
              </a:rPr>
              <a:t>mandibularis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GB" altLang="en-US" u="sng" dirty="0">
                <a:latin typeface="Book Antiqua" panose="02040602050305030304" pitchFamily="18" charset="0"/>
              </a:rPr>
              <a:t>secretory</a:t>
            </a:r>
            <a:r>
              <a:rPr lang="sr-Latn-CS" altLang="en-US" u="sng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latin typeface="Book Antiqua" panose="02040602050305030304" pitchFamily="18" charset="0"/>
              </a:rPr>
              <a:t>n. </a:t>
            </a:r>
            <a:r>
              <a:rPr lang="en-GB" altLang="en-US" dirty="0" err="1">
                <a:latin typeface="Book Antiqua" panose="02040602050305030304" pitchFamily="18" charset="0"/>
              </a:rPr>
              <a:t>tympanicus</a:t>
            </a:r>
            <a:r>
              <a:rPr lang="en-GB" altLang="en-US" dirty="0">
                <a:latin typeface="Book Antiqua" panose="02040602050305030304" pitchFamily="18" charset="0"/>
              </a:rPr>
              <a:t> as the parasympathetic branch of </a:t>
            </a:r>
            <a:r>
              <a:rPr lang="sr-Latn-CS" altLang="en-US" dirty="0">
                <a:latin typeface="Book Antiqua" panose="02040602050305030304" pitchFamily="18" charset="0"/>
              </a:rPr>
              <a:t>n. </a:t>
            </a:r>
            <a:r>
              <a:rPr lang="sr-Latn-CS" altLang="en-US" dirty="0" err="1">
                <a:latin typeface="Book Antiqua" panose="02040602050305030304" pitchFamily="18" charset="0"/>
              </a:rPr>
              <a:t>glossopharyngeus</a:t>
            </a: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</a:t>
            </a:r>
            <a:r>
              <a:rPr lang="en-GB" altLang="en-US" dirty="0">
                <a:latin typeface="Book Antiqua" panose="02040602050305030304" pitchFamily="18" charset="0"/>
              </a:rPr>
              <a:t>              (via plexus </a:t>
            </a:r>
            <a:r>
              <a:rPr lang="en-GB" altLang="en-US" dirty="0" err="1">
                <a:latin typeface="Book Antiqua" panose="02040602050305030304" pitchFamily="18" charset="0"/>
              </a:rPr>
              <a:t>tympanicus</a:t>
            </a:r>
            <a:r>
              <a:rPr lang="en-GB" altLang="en-US" dirty="0">
                <a:latin typeface="Book Antiqua" panose="02040602050305030304" pitchFamily="18" charset="0"/>
              </a:rPr>
              <a:t>, lesser petrosal nerve (n. </a:t>
            </a:r>
            <a:r>
              <a:rPr lang="en-GB" altLang="en-US" dirty="0" err="1">
                <a:latin typeface="Book Antiqua" panose="02040602050305030304" pitchFamily="18" charset="0"/>
              </a:rPr>
              <a:t>petrosus</a:t>
            </a:r>
            <a:r>
              <a:rPr lang="en-GB" altLang="en-US" dirty="0">
                <a:latin typeface="Book Antiqua" panose="02040602050305030304" pitchFamily="18" charset="0"/>
              </a:rPr>
              <a:t> minor),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                </a:t>
            </a:r>
            <a:r>
              <a:rPr lang="sr-Latn-CS" altLang="en-US" dirty="0" err="1">
                <a:latin typeface="Book Antiqua" panose="02040602050305030304" pitchFamily="18" charset="0"/>
              </a:rPr>
              <a:t>ganglion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oticum</a:t>
            </a:r>
            <a:r>
              <a:rPr lang="en-GB" altLang="en-US" dirty="0">
                <a:latin typeface="Book Antiqua" panose="02040602050305030304" pitchFamily="18" charset="0"/>
              </a:rPr>
              <a:t> and </a:t>
            </a:r>
            <a:r>
              <a:rPr lang="sr-Latn-CS" altLang="en-US" dirty="0">
                <a:latin typeface="Book Antiqua" panose="02040602050305030304" pitchFamily="18" charset="0"/>
              </a:rPr>
              <a:t>n. </a:t>
            </a:r>
            <a:r>
              <a:rPr lang="sr-Latn-CS" altLang="en-US" dirty="0" err="1">
                <a:latin typeface="Book Antiqua" panose="02040602050305030304" pitchFamily="18" charset="0"/>
              </a:rPr>
              <a:t>auriculotemporalis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Lymphatic drainage: </a:t>
            </a: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en-GB" altLang="en-US" dirty="0">
                <a:latin typeface="Book Antiqua" panose="02040602050305030304" pitchFamily="18" charset="0"/>
              </a:rPr>
              <a:t>parotid lymph nodes (</a:t>
            </a:r>
            <a:r>
              <a:rPr lang="sr-Latn-CS" altLang="en-US" dirty="0" err="1">
                <a:latin typeface="Book Antiqua" panose="02040602050305030304" pitchFamily="18" charset="0"/>
              </a:rPr>
              <a:t>nodi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lymphatici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parotidei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/>
            <a:endParaRPr lang="sr-Latn-CS" altLang="en-US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106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2">
            <a:extLst>
              <a:ext uri="{FF2B5EF4-FFF2-40B4-BE49-F238E27FC236}">
                <a16:creationId xmlns:a16="http://schemas.microsoft.com/office/drawing/2014/main" id="{AD5D392D-3C0B-C442-5693-EC308779E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7539" r="37537" b="37549"/>
          <a:stretch>
            <a:fillRect/>
          </a:stretch>
        </p:blipFill>
        <p:spPr bwMode="auto">
          <a:xfrm>
            <a:off x="4722844" y="3725970"/>
            <a:ext cx="4206828" cy="315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Rectangle 1">
            <a:extLst>
              <a:ext uri="{FF2B5EF4-FFF2-40B4-BE49-F238E27FC236}">
                <a16:creationId xmlns:a16="http://schemas.microsoft.com/office/drawing/2014/main" id="{3BCE150C-119E-60EA-00DB-6FF93ACE3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28" y="709589"/>
            <a:ext cx="8572500" cy="361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-"/>
            </a:pP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it is the posterior opening of oral cavity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for communication with pharyngeal cavity</a:t>
            </a:r>
            <a:r>
              <a:rPr lang="sr-Latn-CS" altLang="en-US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-"/>
            </a:pP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its shape is changing with contractions of muscles of palate, tongue and pharynx</a:t>
            </a:r>
            <a:br>
              <a:rPr lang="sr-Latn-CS" altLang="en-US" dirty="0">
                <a:latin typeface="Book Antiqua" panose="02040602050305030304" pitchFamily="18" charset="0"/>
              </a:rPr>
            </a:b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Superior border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border of soft palate with uvula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Inferior border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sr-Latn-CS" altLang="en-US" dirty="0" err="1">
                <a:latin typeface="Book Antiqua" panose="02040602050305030304" pitchFamily="18" charset="0"/>
              </a:rPr>
              <a:t>dorsum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r>
              <a:rPr lang="en-GB" altLang="en-US" dirty="0">
                <a:latin typeface="Book Antiqua" panose="02040602050305030304" pitchFamily="18" charset="0"/>
              </a:rPr>
              <a:t> of posterior tongue (root)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Lateral borders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- palatoglossal arch (</a:t>
            </a:r>
            <a:r>
              <a:rPr lang="sr-Latn-CS" altLang="en-US" dirty="0" err="1">
                <a:latin typeface="Book Antiqua" panose="02040602050305030304" pitchFamily="18" charset="0"/>
              </a:rPr>
              <a:t>arcus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palatoglossus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- palatopharyngeal arch (</a:t>
            </a:r>
            <a:r>
              <a:rPr lang="sr-Latn-CS" altLang="en-US" dirty="0" err="1">
                <a:latin typeface="Book Antiqua" panose="02040602050305030304" pitchFamily="18" charset="0"/>
              </a:rPr>
              <a:t>arcus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palatopharyngeus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</a:t>
            </a:r>
            <a:r>
              <a:rPr lang="en-GB" altLang="en-US" dirty="0">
                <a:latin typeface="Book Antiqua" panose="02040602050305030304" pitchFamily="18" charset="0"/>
              </a:rPr>
              <a:t> - 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between arches: tonsillar fossa (sinus)(</a:t>
            </a:r>
            <a:r>
              <a:rPr lang="sr-Latn-CS" altLang="en-US" dirty="0" err="1">
                <a:latin typeface="Book Antiqua" panose="02040602050305030304" pitchFamily="18" charset="0"/>
              </a:rPr>
              <a:t>fossa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err="1">
                <a:latin typeface="Book Antiqua" panose="02040602050305030304" pitchFamily="18" charset="0"/>
              </a:rPr>
              <a:t>tonsilaris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  with palatine tonsil (</a:t>
            </a:r>
            <a:r>
              <a:rPr lang="sr-Latn-CS" altLang="en-US" dirty="0" err="1">
                <a:latin typeface="Book Antiqua" panose="02040602050305030304" pitchFamily="18" charset="0"/>
              </a:rPr>
              <a:t>tonsilla</a:t>
            </a:r>
            <a:r>
              <a:rPr lang="sr-Latn-CS" altLang="en-US" dirty="0">
                <a:latin typeface="Book Antiqua" panose="02040602050305030304" pitchFamily="18" charset="0"/>
              </a:rPr>
              <a:t> palatina 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en-US" dirty="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388DC0-1CBE-48C2-6CD0-8ABBC49056F1}"/>
              </a:ext>
            </a:extLst>
          </p:cNvPr>
          <p:cNvSpPr/>
          <p:nvPr/>
        </p:nvSpPr>
        <p:spPr>
          <a:xfrm>
            <a:off x="0" y="47526"/>
            <a:ext cx="9001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Isthmus of </a:t>
            </a:r>
            <a:r>
              <a:rPr lang="en-GB" sz="32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fauces</a:t>
            </a: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(oropharyngeal isthmus or </a:t>
            </a:r>
            <a:b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</a:b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                                                    isthmus </a:t>
            </a:r>
            <a:r>
              <a:rPr lang="en-GB" sz="32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faucium</a:t>
            </a: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  <a:endParaRPr lang="sr-Latn-CS" sz="3200" b="1" dirty="0">
              <a:ln>
                <a:solidFill>
                  <a:schemeClr val="accent1"/>
                </a:solidFill>
              </a:ln>
              <a:solidFill>
                <a:schemeClr val="accent2">
                  <a:lumMod val="50000"/>
                </a:schemeClr>
              </a:solidFill>
              <a:latin typeface="Book Antiqua" panose="02040602050305030304" pitchFamily="18" charset="0"/>
              <a:cs typeface="+mn-cs"/>
            </a:endParaRPr>
          </a:p>
        </p:txBody>
      </p:sp>
      <p:sp useBgFill="1">
        <p:nvSpPr>
          <p:cNvPr id="2" name="TextBox 1">
            <a:extLst>
              <a:ext uri="{FF2B5EF4-FFF2-40B4-BE49-F238E27FC236}">
                <a16:creationId xmlns:a16="http://schemas.microsoft.com/office/drawing/2014/main" id="{9804E26C-844C-A0E4-CA7C-6C78CE7ACF47}"/>
              </a:ext>
            </a:extLst>
          </p:cNvPr>
          <p:cNvSpPr txBox="1"/>
          <p:nvPr/>
        </p:nvSpPr>
        <p:spPr>
          <a:xfrm>
            <a:off x="14392" y="4509120"/>
            <a:ext cx="47084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Book Antiqua" panose="02040602050305030304" pitchFamily="18" charset="0"/>
              </a:rPr>
              <a:t>* The palatine tonsils </a:t>
            </a:r>
            <a:r>
              <a:rPr lang="en-GB" dirty="0">
                <a:latin typeface="Book Antiqua" panose="02040602050305030304" pitchFamily="18" charset="0"/>
              </a:rPr>
              <a:t>are collections of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lymphoid tissue on each side of the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oropharynx in the interval between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the palatine arches - </a:t>
            </a:r>
            <a:r>
              <a:rPr lang="en-GB" b="1" dirty="0">
                <a:latin typeface="Book Antiqua" panose="02040602050305030304" pitchFamily="18" charset="0"/>
              </a:rPr>
              <a:t>tonsillar sinus (fossa)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>
            <a:extLst>
              <a:ext uri="{FF2B5EF4-FFF2-40B4-BE49-F238E27FC236}">
                <a16:creationId xmlns:a16="http://schemas.microsoft.com/office/drawing/2014/main" id="{1D798F6C-6144-AE38-7539-DBDFE8D6F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8" t="54662" r="17203" b="6110"/>
          <a:stretch>
            <a:fillRect/>
          </a:stretch>
        </p:blipFill>
        <p:spPr bwMode="auto">
          <a:xfrm>
            <a:off x="642938" y="1643063"/>
            <a:ext cx="8043862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>
            <a:extLst>
              <a:ext uri="{FF2B5EF4-FFF2-40B4-BE49-F238E27FC236}">
                <a16:creationId xmlns:a16="http://schemas.microsoft.com/office/drawing/2014/main" id="{7769D19B-1058-0575-F0A3-1038C9870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4" t="9772" r="26701" b="20770"/>
          <a:stretch>
            <a:fillRect/>
          </a:stretch>
        </p:blipFill>
        <p:spPr bwMode="auto">
          <a:xfrm>
            <a:off x="4787900" y="2744788"/>
            <a:ext cx="3957638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1">
            <a:extLst>
              <a:ext uri="{FF2B5EF4-FFF2-40B4-BE49-F238E27FC236}">
                <a16:creationId xmlns:a16="http://schemas.microsoft.com/office/drawing/2014/main" id="{15078039-BB4E-C24B-A64E-74EC9307F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1114425"/>
            <a:ext cx="87915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   - </a:t>
            </a:r>
            <a:r>
              <a:rPr lang="en-GB" altLang="en-US" sz="2000">
                <a:latin typeface="Book Antiqua" panose="02040602050305030304" pitchFamily="18" charset="0"/>
              </a:rPr>
              <a:t>The labial frenula (frenulum) are free-edged folds of mucous membrane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in the midline, extending from the vestibular gingiva to the mucosa of Ž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the upper and lower lips.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000">
                <a:latin typeface="Book Antiqua" panose="02040602050305030304" pitchFamily="18" charset="0"/>
              </a:rPr>
              <a:t>    - The frenulum extending to the upper lip is larger.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000">
                <a:latin typeface="Book Antiqua" panose="02040602050305030304" pitchFamily="18" charset="0"/>
              </a:rPr>
              <a:t>    - Other smaller frenula sometimes appear laterally in the premolar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vestibular regions. </a:t>
            </a:r>
            <a:endParaRPr lang="en-US" altLang="en-US" sz="2000" b="1">
              <a:latin typeface="Book Antiqua" panose="0204060205030503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F6EBD5D-6665-885E-9EBE-1DAE5FD880F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767632" y="168034"/>
            <a:ext cx="3527177" cy="79124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GB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Lips </a:t>
            </a:r>
            <a:r>
              <a:rPr lang="sr-Latn-CS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en-GB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Labia </a:t>
            </a:r>
            <a:r>
              <a:rPr lang="en-GB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oris</a:t>
            </a:r>
            <a:r>
              <a:rPr lang="sr-Latn-CS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8C59CBF7-74A0-3FE8-6BD6-CE0ACA6BB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860425"/>
            <a:ext cx="85725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Layers – from superficial to deep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br>
              <a:rPr lang="sr-Latn-CS" altLang="en-US" sz="2000" b="1">
                <a:latin typeface="Book Antiqua" panose="02040602050305030304" pitchFamily="18" charset="0"/>
              </a:rPr>
            </a:br>
            <a:endParaRPr lang="sr-Latn-CS" altLang="en-US" sz="2000" b="1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1) </a:t>
            </a:r>
            <a:r>
              <a:rPr lang="en-GB" altLang="en-US" sz="2000">
                <a:latin typeface="Book Antiqua" panose="02040602050305030304" pitchFamily="18" charset="0"/>
              </a:rPr>
              <a:t>skin, that contains: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hair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swats glands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sebaceous glands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2) </a:t>
            </a:r>
            <a:r>
              <a:rPr lang="en-GB" altLang="en-US" sz="2000">
                <a:latin typeface="Book Antiqua" panose="02040602050305030304" pitchFamily="18" charset="0"/>
              </a:rPr>
              <a:t>subcutaneous tissue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3) </a:t>
            </a:r>
            <a:r>
              <a:rPr lang="en-GB" altLang="en-US" sz="2000">
                <a:latin typeface="Book Antiqua" panose="02040602050305030304" pitchFamily="18" charset="0"/>
              </a:rPr>
              <a:t>muscles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mimic muscles of lips</a:t>
            </a:r>
            <a:r>
              <a:rPr lang="sr-Latn-CS" altLang="en-US" sz="2000">
                <a:latin typeface="Book Antiqua" panose="02040602050305030304" pitchFamily="18" charset="0"/>
              </a:rPr>
              <a:t>, </a:t>
            </a:r>
            <a:r>
              <a:rPr lang="en-GB" altLang="en-US" sz="2000">
                <a:latin typeface="Book Antiqua" panose="02040602050305030304" pitchFamily="18" charset="0"/>
              </a:rPr>
              <a:t>cheeks and chin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4) </a:t>
            </a:r>
            <a:r>
              <a:rPr lang="en-GB" altLang="en-US" sz="2000">
                <a:latin typeface="Book Antiqua" panose="02040602050305030304" pitchFamily="18" charset="0"/>
              </a:rPr>
              <a:t>submucous layer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fibrous tissue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- </a:t>
            </a:r>
            <a:r>
              <a:rPr lang="en-GB" altLang="en-US" sz="2000">
                <a:latin typeface="Book Antiqua" panose="02040602050305030304" pitchFamily="18" charset="0"/>
              </a:rPr>
              <a:t>labial salivary gland </a:t>
            </a:r>
            <a:r>
              <a:rPr lang="sr-Latn-CS" altLang="en-US" sz="2000">
                <a:latin typeface="Book Antiqua" panose="02040602050305030304" pitchFamily="18" charset="0"/>
              </a:rPr>
              <a:t>(gl. labiales)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5) </a:t>
            </a:r>
            <a:r>
              <a:rPr lang="en-GB" altLang="en-US" sz="2000">
                <a:latin typeface="Book Antiqua" panose="02040602050305030304" pitchFamily="18" charset="0"/>
              </a:rPr>
              <a:t>mucous layer (mucosa)</a:t>
            </a:r>
            <a:endParaRPr lang="sr-Latn-CS" altLang="en-US" sz="2000" b="1" i="1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715E98-9317-7845-05BD-EFBCAAF0E21F}"/>
              </a:ext>
            </a:extLst>
          </p:cNvPr>
          <p:cNvSpPr/>
          <p:nvPr/>
        </p:nvSpPr>
        <p:spPr>
          <a:xfrm>
            <a:off x="2428859" y="214288"/>
            <a:ext cx="392908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Lips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Labia 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oris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pic>
        <p:nvPicPr>
          <p:cNvPr id="15364" name="Picture 6">
            <a:extLst>
              <a:ext uri="{FF2B5EF4-FFF2-40B4-BE49-F238E27FC236}">
                <a16:creationId xmlns:a16="http://schemas.microsoft.com/office/drawing/2014/main" id="{762252BD-B6D4-32EF-F1F5-F50941CD7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4" t="17043" r="9772" b="25406"/>
          <a:stretch>
            <a:fillRect/>
          </a:stretch>
        </p:blipFill>
        <p:spPr bwMode="auto">
          <a:xfrm>
            <a:off x="5915025" y="3413125"/>
            <a:ext cx="2735263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 descr="Plump Up The Volume In Your Lips | Wrinkle In Time | Vail, CO | Juvederm">
            <a:extLst>
              <a:ext uri="{FF2B5EF4-FFF2-40B4-BE49-F238E27FC236}">
                <a16:creationId xmlns:a16="http://schemas.microsoft.com/office/drawing/2014/main" id="{3D9E4E1C-6FE4-8A6F-0874-D1F26522F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863" y="981075"/>
            <a:ext cx="2874962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 descr="41 Lip Enhancement with Filler Injection | Plastic Surgery Key">
            <a:extLst>
              <a:ext uri="{FF2B5EF4-FFF2-40B4-BE49-F238E27FC236}">
                <a16:creationId xmlns:a16="http://schemas.microsoft.com/office/drawing/2014/main" id="{2B3D9FA6-3FF3-BECF-6ECA-6A90C547C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538" y="1114425"/>
            <a:ext cx="382746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1">
            <a:extLst>
              <a:ext uri="{FF2B5EF4-FFF2-40B4-BE49-F238E27FC236}">
                <a16:creationId xmlns:a16="http://schemas.microsoft.com/office/drawing/2014/main" id="{712210A0-E184-B72D-5B43-F508A7398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850"/>
            <a:ext cx="8964613" cy="643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altLang="en-US" sz="2000" b="1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Arteries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a. labialis  superior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a. labialis  inferior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(they anastomose and form arterial ring)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>
                <a:latin typeface="Book Antiqua" panose="02040602050305030304" pitchFamily="18" charset="0"/>
              </a:rPr>
              <a:t>Upper lip is also supplied by branches of a. infraorbitalis</a:t>
            </a:r>
            <a:br>
              <a:rPr lang="en-GB" altLang="en-US">
                <a:latin typeface="Book Antiqua" panose="02040602050305030304" pitchFamily="18" charset="0"/>
              </a:rPr>
            </a:br>
            <a:r>
              <a:rPr lang="en-GB" altLang="en-US">
                <a:latin typeface="Book Antiqua" panose="02040602050305030304" pitchFamily="18" charset="0"/>
              </a:rPr>
              <a:t>Lower lip </a:t>
            </a:r>
            <a:r>
              <a:rPr lang="en-GB" altLang="en-US" sz="2000">
                <a:latin typeface="Book Antiqua" panose="02040602050305030304" pitchFamily="18" charset="0"/>
              </a:rPr>
              <a:t>is also supplied by branches of a. mentalis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Veins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tributaries of</a:t>
            </a:r>
            <a:r>
              <a:rPr lang="sr-Latn-CS" altLang="en-US" sz="2000">
                <a:latin typeface="Book Antiqua" panose="02040602050305030304" pitchFamily="18" charset="0"/>
              </a:rPr>
              <a:t> v. facialis (v. jugularis interna)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r>
              <a:rPr lang="en-GB" altLang="en-US" sz="2000" b="1">
                <a:latin typeface="Book Antiqua" panose="02040602050305030304" pitchFamily="18" charset="0"/>
              </a:rPr>
              <a:t>Lymphatic vessels drain in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submandibular</a:t>
            </a:r>
            <a:r>
              <a:rPr lang="en-GB" altLang="en-US" sz="2000">
                <a:latin typeface="Book Antiqua" panose="02040602050305030304" pitchFamily="18" charset="0"/>
              </a:rPr>
              <a:t> lymph nodes </a:t>
            </a:r>
            <a:r>
              <a:rPr lang="sr-Latn-C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upper lip and 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lateral parts of lower lip</a:t>
            </a:r>
            <a:r>
              <a:rPr lang="sr-Latn-CS" altLang="en-US" sz="2000">
                <a:latin typeface="Book Antiqua" panose="02040602050305030304" pitchFamily="18" charset="0"/>
              </a:rPr>
              <a:t>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submental lymph nodes </a:t>
            </a:r>
            <a:r>
              <a:rPr lang="sr-Latn-CS" altLang="en-US" sz="2000">
                <a:latin typeface="Book Antiqua" panose="02040602050305030304" pitchFamily="18" charset="0"/>
              </a:rPr>
              <a:t>(</a:t>
            </a:r>
            <a:r>
              <a:rPr lang="en-GB" altLang="en-US" sz="2000">
                <a:latin typeface="Book Antiqua" panose="02040602050305030304" pitchFamily="18" charset="0"/>
              </a:rPr>
              <a:t>medial parts of lower lip</a:t>
            </a:r>
            <a:r>
              <a:rPr lang="sr-Latn-CS" altLang="en-US" sz="200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  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</a:t>
            </a:r>
            <a:endParaRPr lang="en-GB" altLang="en-US" sz="200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000" b="1">
                <a:latin typeface="Book Antiqua" panose="02040602050305030304" pitchFamily="18" charset="0"/>
              </a:rPr>
              <a:t>Innervation</a:t>
            </a:r>
            <a:r>
              <a:rPr lang="sr-Latn-CS" altLang="en-US" sz="2000" b="1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motor</a:t>
            </a:r>
            <a:r>
              <a:rPr lang="sr-Latn-CS" altLang="en-US" sz="2000">
                <a:latin typeface="Book Antiqua" panose="02040602050305030304" pitchFamily="18" charset="0"/>
              </a:rPr>
              <a:t>: n. facialis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- </a:t>
            </a:r>
            <a:r>
              <a:rPr lang="en-GB" altLang="en-US" sz="2000">
                <a:latin typeface="Book Antiqua" panose="02040602050305030304" pitchFamily="18" charset="0"/>
              </a:rPr>
              <a:t>sensory</a:t>
            </a:r>
            <a:r>
              <a:rPr lang="sr-Latn-CS" altLang="en-US" sz="2000">
                <a:latin typeface="Book Antiqua" panose="02040602050305030304" pitchFamily="18" charset="0"/>
              </a:rPr>
              <a:t>: 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</a:t>
            </a:r>
            <a:r>
              <a:rPr lang="en-GB" altLang="en-US" sz="2000">
                <a:latin typeface="Book Antiqua" panose="02040602050305030304" pitchFamily="18" charset="0"/>
              </a:rPr>
              <a:t>upper lip: </a:t>
            </a:r>
            <a:r>
              <a:rPr lang="sr-Latn-CS" altLang="en-US" sz="2000">
                <a:latin typeface="Book Antiqua" panose="02040602050305030304" pitchFamily="18" charset="0"/>
              </a:rPr>
              <a:t>- n. infraorbitalis (</a:t>
            </a:r>
            <a:r>
              <a:rPr lang="en-GB" altLang="en-US" sz="2000">
                <a:latin typeface="Book Antiqua" panose="02040602050305030304" pitchFamily="18" charset="0"/>
              </a:rPr>
              <a:t>branch of </a:t>
            </a:r>
            <a:r>
              <a:rPr lang="sr-Latn-CS" altLang="en-US" sz="2000">
                <a:latin typeface="Book Antiqua" panose="02040602050305030304" pitchFamily="18" charset="0"/>
              </a:rPr>
              <a:t>n. maxillaris)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lower lip </a:t>
            </a:r>
            <a:r>
              <a:rPr lang="sr-Latn-CS" altLang="en-US" sz="2000">
                <a:latin typeface="Book Antiqua" panose="02040602050305030304" pitchFamily="18" charset="0"/>
              </a:rPr>
              <a:t>– n. mentalis (</a:t>
            </a:r>
            <a:r>
              <a:rPr lang="en-GB" altLang="en-US" sz="2000">
                <a:latin typeface="Book Antiqua" panose="02040602050305030304" pitchFamily="18" charset="0"/>
              </a:rPr>
              <a:t>branch of </a:t>
            </a:r>
            <a:r>
              <a:rPr lang="sr-Latn-CS" altLang="en-US" sz="2000">
                <a:latin typeface="Book Antiqua" panose="02040602050305030304" pitchFamily="18" charset="0"/>
              </a:rPr>
              <a:t>n. alveolaris inferior</a:t>
            </a:r>
            <a:r>
              <a:rPr lang="en-GB" altLang="en-US" sz="2000">
                <a:latin typeface="Book Antiqua" panose="02040602050305030304" pitchFamily="18" charset="0"/>
              </a:rPr>
              <a:t> (</a:t>
            </a:r>
            <a:r>
              <a:rPr lang="sr-Latn-CS" altLang="en-US" sz="2000">
                <a:latin typeface="Book Antiqua" panose="02040602050305030304" pitchFamily="18" charset="0"/>
              </a:rPr>
              <a:t>n. mandibularis)</a:t>
            </a:r>
            <a:r>
              <a:rPr lang="en-GB" altLang="en-US" sz="2000">
                <a:latin typeface="Book Antiqua" panose="02040602050305030304" pitchFamily="18" charset="0"/>
              </a:rPr>
              <a:t>)</a:t>
            </a:r>
            <a:br>
              <a:rPr lang="sr-Latn-CS" altLang="en-US" sz="2000">
                <a:latin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</a:rPr>
              <a:t>         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4DF2DE-0062-6A80-300E-15578DE2DE7E}"/>
              </a:ext>
            </a:extLst>
          </p:cNvPr>
          <p:cNvSpPr/>
          <p:nvPr/>
        </p:nvSpPr>
        <p:spPr>
          <a:xfrm>
            <a:off x="2428859" y="0"/>
            <a:ext cx="392908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Latn-CS" dirty="0">
                <a:latin typeface="+mn-lt"/>
                <a:cs typeface="+mn-cs"/>
              </a:rPr>
              <a:t> 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Lips 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(</a:t>
            </a:r>
            <a:r>
              <a:rPr lang="en-GB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Labia </a:t>
            </a:r>
            <a:r>
              <a:rPr lang="en-GB" sz="36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oris</a:t>
            </a:r>
            <a:r>
              <a:rPr lang="sr-Latn-CS" sz="36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  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7C3AE18-864D-1E88-5D8F-7A4F9A9B47CF}"/>
              </a:ext>
            </a:extLst>
          </p:cNvPr>
          <p:cNvSpPr/>
          <p:nvPr/>
        </p:nvSpPr>
        <p:spPr>
          <a:xfrm>
            <a:off x="2819400" y="785813"/>
            <a:ext cx="287338" cy="428625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sr-Latn-CS" altLang="en-US">
              <a:latin typeface="Verdana" panose="020B0604030504040204" pitchFamily="34" charset="0"/>
            </a:endParaRPr>
          </a:p>
        </p:txBody>
      </p:sp>
      <p:sp>
        <p:nvSpPr>
          <p:cNvPr id="16390" name="TextBox 8">
            <a:extLst>
              <a:ext uri="{FF2B5EF4-FFF2-40B4-BE49-F238E27FC236}">
                <a16:creationId xmlns:a16="http://schemas.microsoft.com/office/drawing/2014/main" id="{F368523F-2A9E-D002-A1CE-EAF433844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714375"/>
            <a:ext cx="476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>
                <a:latin typeface="Book Antiqua" panose="02040602050305030304" pitchFamily="18" charset="0"/>
              </a:rPr>
              <a:t>branches of </a:t>
            </a:r>
            <a:r>
              <a:rPr lang="sr-Latn-CS" altLang="en-US" sz="2000">
                <a:latin typeface="Book Antiqua" panose="02040602050305030304" pitchFamily="18" charset="0"/>
              </a:rPr>
              <a:t>a. facialis (a. carotis externa)</a:t>
            </a:r>
          </a:p>
        </p:txBody>
      </p:sp>
      <p:sp>
        <p:nvSpPr>
          <p:cNvPr id="16391" name="TextBox 11">
            <a:extLst>
              <a:ext uri="{FF2B5EF4-FFF2-40B4-BE49-F238E27FC236}">
                <a16:creationId xmlns:a16="http://schemas.microsoft.com/office/drawing/2014/main" id="{8DF05FA5-F10A-69CD-5A93-5F34F6248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3933825"/>
            <a:ext cx="4572000" cy="1014413"/>
          </a:xfrm>
          <a:prstGeom prst="rect">
            <a:avLst/>
          </a:prstGeom>
          <a:solidFill>
            <a:srgbClr val="9AEB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>
                <a:latin typeface="Book Antiqua" panose="02040602050305030304" pitchFamily="18" charset="0"/>
              </a:rPr>
              <a:t>Lymph vessels of lower lip</a:t>
            </a:r>
            <a:r>
              <a:rPr lang="sr-Latn-CS" altLang="en-US" sz="2000">
                <a:latin typeface="Book Antiqua" panose="02040602050305030304" pitchFamily="18" charset="0"/>
              </a:rPr>
              <a:t>, </a:t>
            </a:r>
            <a:r>
              <a:rPr lang="en-GB" altLang="en-US" sz="2000">
                <a:latin typeface="Book Antiqua" panose="02040602050305030304" pitchFamily="18" charset="0"/>
              </a:rPr>
              <a:t>that drain in </a:t>
            </a:r>
            <a:r>
              <a:rPr lang="sr-Latn-CS" altLang="en-US" sz="2000">
                <a:latin typeface="Book Antiqua" panose="02040602050305030304" pitchFamily="18" charset="0"/>
              </a:rPr>
              <a:t>submandibular</a:t>
            </a:r>
            <a:r>
              <a:rPr lang="en-GB" altLang="en-US" sz="2000">
                <a:latin typeface="Book Antiqua" panose="02040602050305030304" pitchFamily="18" charset="0"/>
              </a:rPr>
              <a:t> lymph nodes are crossed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16392" name="Picture 12">
            <a:extLst>
              <a:ext uri="{FF2B5EF4-FFF2-40B4-BE49-F238E27FC236}">
                <a16:creationId xmlns:a16="http://schemas.microsoft.com/office/drawing/2014/main" id="{DD2831BA-CCB6-EB16-AB48-71A415573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1" t="25972" r="43626" b="48715"/>
          <a:stretch>
            <a:fillRect/>
          </a:stretch>
        </p:blipFill>
        <p:spPr bwMode="auto">
          <a:xfrm>
            <a:off x="5321300" y="3930650"/>
            <a:ext cx="3643313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3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2925</TotalTime>
  <Pages>0</Pages>
  <Words>7372</Words>
  <Characters>0</Characters>
  <Application>Microsoft Office PowerPoint</Application>
  <DocSecurity>0</DocSecurity>
  <PresentationFormat>On-screen Show (4:3)</PresentationFormat>
  <Lines>0</Lines>
  <Paragraphs>385</Paragraphs>
  <Slides>63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0" baseType="lpstr">
      <vt:lpstr>Aptos</vt:lpstr>
      <vt:lpstr>Arial</vt:lpstr>
      <vt:lpstr>Book Antiqua</vt:lpstr>
      <vt:lpstr>Verdana</vt:lpstr>
      <vt:lpstr>Wingdings</vt:lpstr>
      <vt:lpstr>Wingdings 2</vt:lpstr>
      <vt:lpstr>Aspect</vt:lpstr>
      <vt:lpstr>ORAL CAVITY (CAVITAS ORIS)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TOSHIBA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Vista</dc:creator>
  <cp:keywords/>
  <dc:description/>
  <cp:lastModifiedBy>Ivana Macuzic</cp:lastModifiedBy>
  <cp:revision>231</cp:revision>
  <dcterms:created xsi:type="dcterms:W3CDTF">2010-03-27T11:08:51Z</dcterms:created>
  <dcterms:modified xsi:type="dcterms:W3CDTF">2024-03-20T01:00:21Z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1033-10.2.0.5820</vt:lpwstr>
  </property>
</Properties>
</file>